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sldIdLst>
    <p:sldId id="396" r:id="rId2"/>
    <p:sldId id="397" r:id="rId3"/>
    <p:sldId id="399" r:id="rId4"/>
    <p:sldId id="448" r:id="rId5"/>
    <p:sldId id="423" r:id="rId6"/>
    <p:sldId id="404" r:id="rId7"/>
    <p:sldId id="401" r:id="rId8"/>
    <p:sldId id="432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40" r:id="rId17"/>
    <p:sldId id="441" r:id="rId18"/>
    <p:sldId id="442" r:id="rId19"/>
    <p:sldId id="443" r:id="rId20"/>
    <p:sldId id="444" r:id="rId21"/>
    <p:sldId id="447" r:id="rId22"/>
    <p:sldId id="445" r:id="rId23"/>
    <p:sldId id="446" r:id="rId24"/>
    <p:sldId id="402" r:id="rId25"/>
    <p:sldId id="449" r:id="rId26"/>
    <p:sldId id="450" r:id="rId27"/>
    <p:sldId id="451" r:id="rId28"/>
    <p:sldId id="452" r:id="rId29"/>
    <p:sldId id="453" r:id="rId30"/>
    <p:sldId id="408" r:id="rId31"/>
    <p:sldId id="454" r:id="rId32"/>
    <p:sldId id="455" r:id="rId33"/>
    <p:sldId id="456" r:id="rId34"/>
    <p:sldId id="457" r:id="rId35"/>
    <p:sldId id="458" r:id="rId36"/>
    <p:sldId id="459" r:id="rId37"/>
    <p:sldId id="460" r:id="rId38"/>
    <p:sldId id="461" r:id="rId39"/>
    <p:sldId id="462" r:id="rId40"/>
    <p:sldId id="463" r:id="rId41"/>
    <p:sldId id="464" r:id="rId42"/>
    <p:sldId id="465" r:id="rId43"/>
    <p:sldId id="466" r:id="rId44"/>
    <p:sldId id="467" r:id="rId45"/>
    <p:sldId id="468" r:id="rId46"/>
    <p:sldId id="469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24" r:id="rId55"/>
    <p:sldId id="470" r:id="rId56"/>
    <p:sldId id="471" r:id="rId57"/>
    <p:sldId id="472" r:id="rId58"/>
    <p:sldId id="473" r:id="rId59"/>
    <p:sldId id="474" r:id="rId60"/>
    <p:sldId id="475" r:id="rId61"/>
    <p:sldId id="476" r:id="rId62"/>
    <p:sldId id="477" r:id="rId63"/>
    <p:sldId id="478" r:id="rId64"/>
    <p:sldId id="479" r:id="rId65"/>
    <p:sldId id="410" r:id="rId66"/>
    <p:sldId id="411" r:id="rId67"/>
    <p:sldId id="414" r:id="rId68"/>
    <p:sldId id="415" r:id="rId69"/>
    <p:sldId id="416" r:id="rId70"/>
    <p:sldId id="417" r:id="rId71"/>
    <p:sldId id="418" r:id="rId72"/>
    <p:sldId id="419" r:id="rId73"/>
    <p:sldId id="480" r:id="rId74"/>
    <p:sldId id="481" r:id="rId75"/>
    <p:sldId id="482" r:id="rId76"/>
    <p:sldId id="483" r:id="rId77"/>
    <p:sldId id="484" r:id="rId78"/>
    <p:sldId id="485" r:id="rId79"/>
    <p:sldId id="486" r:id="rId80"/>
    <p:sldId id="487" r:id="rId81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12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2E65F-133D-4F0F-B3F8-279E2B971BD4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91B24-CEC2-4D33-AC96-E024FF449C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83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91B24-CEC2-4D33-AC96-E024FF449C9F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6848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91B24-CEC2-4D33-AC96-E024FF449C9F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2336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91B24-CEC2-4D33-AC96-E024FF449C9F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561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32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958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631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785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4923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4934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325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8092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132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05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834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C09D6-DDE6-4CB5-8FAA-7686A93814E3}" type="datetimeFigureOut">
              <a:rPr lang="tr-TR" smtClean="0"/>
              <a:t>30.10.2020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165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://www.yardimcikaynaklar.com/wp-content/uploads/2015/01/H2O-su-bile&#351;ik-modeli.jpg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yardimcikaynaklar.com/wp-content/uploads/2015/01/tuz-kristalleri-modeli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://www.yardimcikaynaklar.com/wp-content/uploads/2015/01/Cao-modeli.jpg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353372" y="139613"/>
            <a:ext cx="10363200" cy="1470025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BİLEŞİKLER</a:t>
            </a:r>
            <a:endParaRPr lang="tr-TR" sz="3200" dirty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24" y="1462141"/>
            <a:ext cx="5117869" cy="477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42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8-5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1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9-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1-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2-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6-05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6"/>
          <a:stretch/>
        </p:blipFill>
        <p:spPr>
          <a:xfrm>
            <a:off x="-1" y="238125"/>
            <a:ext cx="9755313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6-95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8"/>
          <a:stretch/>
        </p:blipFill>
        <p:spPr>
          <a:xfrm>
            <a:off x="0" y="238125"/>
            <a:ext cx="9652571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3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7-95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0"/>
          <a:stretch/>
        </p:blipFill>
        <p:spPr>
          <a:xfrm>
            <a:off x="0" y="238125"/>
            <a:ext cx="9745038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1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39-01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12"/>
          <a:stretch/>
        </p:blipFill>
        <p:spPr>
          <a:xfrm>
            <a:off x="0" y="238125"/>
            <a:ext cx="9739901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0-21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8"/>
          <a:stretch/>
        </p:blipFill>
        <p:spPr>
          <a:xfrm>
            <a:off x="0" y="238125"/>
            <a:ext cx="9652571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1-65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9"/>
          <a:stretch/>
        </p:blipFill>
        <p:spPr>
          <a:xfrm>
            <a:off x="0" y="238125"/>
            <a:ext cx="9698804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3457" y="748970"/>
            <a:ext cx="10972800" cy="4525963"/>
          </a:xfrm>
        </p:spPr>
        <p:txBody>
          <a:bodyPr/>
          <a:lstStyle/>
          <a:p>
            <a:r>
              <a:rPr lang="tr-TR" dirty="0" smtClean="0"/>
              <a:t>Bileşikler, </a:t>
            </a:r>
            <a:r>
              <a:rPr lang="tr-TR" dirty="0" smtClean="0">
                <a:solidFill>
                  <a:srgbClr val="92D050"/>
                </a:solidFill>
              </a:rPr>
              <a:t>farklı cins elementlerin </a:t>
            </a:r>
            <a:r>
              <a:rPr lang="tr-TR" dirty="0" smtClean="0">
                <a:solidFill>
                  <a:srgbClr val="00B0F0"/>
                </a:solidFill>
              </a:rPr>
              <a:t>özelliklerini kaybederek </a:t>
            </a:r>
            <a:r>
              <a:rPr lang="tr-TR" dirty="0" smtClean="0">
                <a:solidFill>
                  <a:srgbClr val="FF0000"/>
                </a:solidFill>
              </a:rPr>
              <a:t>belirli oranlarda</a:t>
            </a:r>
            <a:r>
              <a:rPr lang="tr-TR" dirty="0" smtClean="0"/>
              <a:t> bir araya gelmesiyle oluşan </a:t>
            </a:r>
            <a:r>
              <a:rPr lang="tr-TR" dirty="0" smtClean="0">
                <a:solidFill>
                  <a:srgbClr val="7030A0"/>
                </a:solidFill>
              </a:rPr>
              <a:t>saf maddelerdir.</a:t>
            </a:r>
            <a:endParaRPr lang="tr-TR" dirty="0">
              <a:solidFill>
                <a:srgbClr val="7030A0"/>
              </a:solidFill>
            </a:endParaRPr>
          </a:p>
        </p:txBody>
      </p:sp>
      <p:pic>
        <p:nvPicPr>
          <p:cNvPr id="4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23" y="2349529"/>
            <a:ext cx="849788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7924244" y="4923823"/>
            <a:ext cx="218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BİLEŞİK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949383" y="4954177"/>
            <a:ext cx="218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ELEMENT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778945" y="5031780"/>
            <a:ext cx="218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ELEMENT</a:t>
            </a:r>
            <a:endParaRPr lang="tr-TR" dirty="0"/>
          </a:p>
        </p:txBody>
      </p:sp>
      <p:sp>
        <p:nvSpPr>
          <p:cNvPr id="8" name="Artı 7"/>
          <p:cNvSpPr/>
          <p:nvPr/>
        </p:nvSpPr>
        <p:spPr>
          <a:xfrm>
            <a:off x="3304730" y="3011951"/>
            <a:ext cx="686977" cy="7561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9"/>
          <p:cNvSpPr/>
          <p:nvPr/>
        </p:nvSpPr>
        <p:spPr>
          <a:xfrm>
            <a:off x="6321669" y="3286131"/>
            <a:ext cx="826477" cy="403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7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2-74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5"/>
          <a:stretch/>
        </p:blipFill>
        <p:spPr>
          <a:xfrm>
            <a:off x="0" y="238125"/>
            <a:ext cx="956524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5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3-74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8"/>
          <a:stretch/>
        </p:blipFill>
        <p:spPr>
          <a:xfrm>
            <a:off x="0" y="238125"/>
            <a:ext cx="9652571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4-85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9"/>
          <a:stretch/>
        </p:blipFill>
        <p:spPr>
          <a:xfrm>
            <a:off x="0" y="238125"/>
            <a:ext cx="9698804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2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46-16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0"/>
          <a:stretch/>
        </p:blipFill>
        <p:spPr>
          <a:xfrm>
            <a:off x="0" y="238125"/>
            <a:ext cx="9626885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2861421" y="863475"/>
            <a:ext cx="9003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</a:rPr>
              <a:t>Bileşiği Oluşturan Atomlar ve Sayıları  </a:t>
            </a:r>
          </a:p>
        </p:txBody>
      </p:sp>
      <p:pic>
        <p:nvPicPr>
          <p:cNvPr id="2049" name="Picture 1" descr="C:\Users\hp\Desktop\Ekran Alı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39" y="1674659"/>
            <a:ext cx="8341504" cy="33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13-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14-4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15-7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17-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18-5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883866"/>
              </p:ext>
            </p:extLst>
          </p:nvPr>
        </p:nvGraphicFramePr>
        <p:xfrm>
          <a:off x="726685" y="1607388"/>
          <a:ext cx="8672513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Bit Eşlem Resmi" r:id="rId4" imgW="6629400" imgH="3610080" progId="Paint.Picture">
                  <p:embed/>
                </p:oleObj>
              </mc:Choice>
              <mc:Fallback>
                <p:oleObj name="Bit Eşlem Resmi" r:id="rId4" imgW="6629400" imgH="361008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85" y="1607388"/>
                        <a:ext cx="8672513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336800" y="152400"/>
            <a:ext cx="843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tr-TR" sz="3600" b="1" dirty="0">
                <a:latin typeface="Times New Roman" pitchFamily="18" charset="0"/>
              </a:rPr>
              <a:t>          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51126" y="727501"/>
            <a:ext cx="10386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+mn-lt"/>
              </a:rPr>
              <a:t>Bileşiklerin</a:t>
            </a:r>
            <a:r>
              <a:rPr lang="tr-TR" sz="2400" dirty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özellikleri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kendilerini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ol</a:t>
            </a:r>
            <a:r>
              <a:rPr lang="tr-TR" sz="2400" dirty="0" smtClean="0">
                <a:latin typeface="+mn-lt"/>
              </a:rPr>
              <a:t>u</a:t>
            </a:r>
            <a:r>
              <a:rPr lang="en-US" sz="2400" dirty="0" err="1" smtClean="0">
                <a:latin typeface="+mn-lt"/>
              </a:rPr>
              <a:t>şturan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maddelerin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özelliklerinden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tamamen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farklıdır</a:t>
            </a:r>
            <a:r>
              <a:rPr lang="en-US" sz="2400" dirty="0" smtClean="0">
                <a:latin typeface="+mn-lt"/>
              </a:rPr>
              <a:t>.</a:t>
            </a:r>
            <a:r>
              <a:rPr lang="tr-TR" sz="2400" dirty="0" smtClean="0">
                <a:latin typeface="+mn-lt"/>
              </a:rPr>
              <a:t> Yeni madde oluşur.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-203200" y="156001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rgbClr val="FF0000"/>
                </a:solidFill>
              </a:rPr>
              <a:t>Bileşiklerin Özellikleri</a:t>
            </a:r>
            <a:endParaRPr lang="tr-TR" sz="3600" dirty="0">
              <a:solidFill>
                <a:srgbClr val="FF0000"/>
              </a:solidFill>
            </a:endParaRPr>
          </a:p>
        </p:txBody>
      </p:sp>
      <p:graphicFrame>
        <p:nvGraphicFramePr>
          <p:cNvPr id="6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885966"/>
              </p:ext>
            </p:extLst>
          </p:nvPr>
        </p:nvGraphicFramePr>
        <p:xfrm>
          <a:off x="551126" y="4086819"/>
          <a:ext cx="10051420" cy="2857779"/>
        </p:xfrm>
        <a:graphic>
          <a:graphicData uri="http://schemas.openxmlformats.org/drawingml/2006/table">
            <a:tbl>
              <a:tblPr/>
              <a:tblGrid>
                <a:gridCol w="10051420">
                  <a:extLst>
                    <a:ext uri="{9D8B030D-6E8A-4147-A177-3AD203B41FA5}">
                      <a16:colId xmlns="" xmlns:a16="http://schemas.microsoft.com/office/drawing/2014/main" val="1236536809"/>
                    </a:ext>
                  </a:extLst>
                </a:gridCol>
              </a:tblGrid>
              <a:tr h="2662362"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tr-TR" sz="2400" dirty="0" smtClean="0">
                          <a:effectLst/>
                        </a:rPr>
                        <a:t>Bileşikler</a:t>
                      </a:r>
                      <a:r>
                        <a:rPr lang="tr-TR" sz="2400" dirty="0">
                          <a:effectLst/>
                        </a:rPr>
                        <a:t>, kimyasal </a:t>
                      </a:r>
                      <a:r>
                        <a:rPr lang="tr-TR" sz="2400" dirty="0" smtClean="0">
                          <a:effectLst/>
                        </a:rPr>
                        <a:t>yollarla oluşurlar ve </a:t>
                      </a:r>
                      <a:r>
                        <a:rPr lang="tr-TR" sz="2400" dirty="0">
                          <a:effectLst/>
                        </a:rPr>
                        <a:t>kimyasal yollarla ayrılırlar</a:t>
                      </a:r>
                      <a:r>
                        <a:rPr lang="tr-TR" sz="2400" dirty="0" smtClean="0">
                          <a:effectLst/>
                        </a:rPr>
                        <a:t>.</a:t>
                      </a:r>
                      <a:endParaRPr lang="tr-TR" sz="2400" dirty="0">
                        <a:effectLst/>
                      </a:endParaRPr>
                    </a:p>
                    <a:p>
                      <a:pPr marL="34290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tr-TR" sz="2400" dirty="0" smtClean="0">
                          <a:effectLst/>
                        </a:rPr>
                        <a:t>Bileşiklerin </a:t>
                      </a:r>
                      <a:r>
                        <a:rPr lang="tr-TR" sz="2400" dirty="0">
                          <a:effectLst/>
                        </a:rPr>
                        <a:t>belirli erime</a:t>
                      </a:r>
                      <a:r>
                        <a:rPr lang="tr-TR" sz="2400" dirty="0" smtClean="0">
                          <a:effectLst/>
                        </a:rPr>
                        <a:t>, </a:t>
                      </a:r>
                      <a:r>
                        <a:rPr lang="tr-TR" sz="2400" dirty="0">
                          <a:effectLst/>
                        </a:rPr>
                        <a:t>donma ve </a:t>
                      </a:r>
                      <a:r>
                        <a:rPr lang="tr-TR" sz="2400" dirty="0" smtClean="0">
                          <a:effectLst/>
                        </a:rPr>
                        <a:t>kaynama </a:t>
                      </a:r>
                      <a:r>
                        <a:rPr lang="tr-TR" sz="2400" dirty="0">
                          <a:effectLst/>
                        </a:rPr>
                        <a:t>sıcaklıkları vardır</a:t>
                      </a:r>
                      <a:r>
                        <a:rPr lang="tr-TR" sz="2400" dirty="0" smtClean="0">
                          <a:effectLst/>
                        </a:rPr>
                        <a:t>.</a:t>
                      </a:r>
                      <a:endParaRPr lang="tr-TR" sz="2400" dirty="0">
                        <a:effectLst/>
                      </a:endParaRPr>
                    </a:p>
                    <a:p>
                      <a:pPr marL="34290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tr-TR" sz="2400" dirty="0" smtClean="0">
                          <a:effectLst/>
                        </a:rPr>
                        <a:t>Bileşikler </a:t>
                      </a:r>
                      <a:r>
                        <a:rPr lang="tr-TR" sz="2400" b="0" i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formüllerle</a:t>
                      </a:r>
                      <a:r>
                        <a:rPr lang="tr-TR" sz="2400" dirty="0">
                          <a:effectLst/>
                        </a:rPr>
                        <a:t> gösterilirler</a:t>
                      </a:r>
                      <a:r>
                        <a:rPr lang="tr-TR" sz="2400" dirty="0" smtClean="0">
                          <a:effectLst/>
                        </a:rPr>
                        <a:t>.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3430374"/>
                  </a:ext>
                </a:extLst>
              </a:tr>
              <a:tr h="152779">
                <a:tc>
                  <a:txBody>
                    <a:bodyPr/>
                    <a:lstStyle/>
                    <a:p>
                      <a:endParaRPr lang="tr-TR" sz="1200" dirty="0">
                        <a:effectLst/>
                      </a:endParaRPr>
                    </a:p>
                  </a:txBody>
                  <a:tcPr marL="0" marR="0" marT="0" marB="125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72203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906" y="1278680"/>
            <a:ext cx="9456636" cy="1877476"/>
          </a:xfrm>
          <a:prstGeom prst="rect">
            <a:avLst/>
          </a:prstGeom>
        </p:spPr>
      </p:pic>
      <p:sp>
        <p:nvSpPr>
          <p:cNvPr id="4" name="Unvan 1"/>
          <p:cNvSpPr txBox="1">
            <a:spLocks/>
          </p:cNvSpPr>
          <p:nvPr/>
        </p:nvSpPr>
        <p:spPr>
          <a:xfrm>
            <a:off x="20524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ETKİNLİK: </a:t>
            </a:r>
            <a:r>
              <a:rPr lang="tr-T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 mi, Bileşik mi?</a:t>
            </a:r>
            <a:endParaRPr lang="tr-T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06" y="3904328"/>
            <a:ext cx="10036739" cy="1965529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504337" y="3193359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5036574" y="3214707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</a:rPr>
              <a:t>BİLEŞİK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8441654" y="3245612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1391266" y="5847244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3945194" y="5844296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6499122" y="5919059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</a:rPr>
              <a:t>ELEMENT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9193161" y="5844296"/>
            <a:ext cx="2182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</a:rPr>
              <a:t>BİLEŞİK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0-5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832315" y="3123344"/>
            <a:ext cx="405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Tuz ruhu olarak da bilinir.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384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2-5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4-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5-5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4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6-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7-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28-9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3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0-5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5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1-6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0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55-4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3" y="-142175"/>
            <a:ext cx="12192000" cy="63801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590079" y="5719434"/>
            <a:ext cx="4351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           CO              </a:t>
            </a:r>
            <a:r>
              <a:rPr lang="tr-TR" sz="2000" dirty="0" err="1" smtClean="0">
                <a:solidFill>
                  <a:srgbClr val="FF0000"/>
                </a:solidFill>
              </a:rPr>
              <a:t>Karbon</a:t>
            </a:r>
            <a:r>
              <a:rPr lang="tr-TR" dirty="0" err="1" smtClean="0">
                <a:solidFill>
                  <a:srgbClr val="FF0000"/>
                </a:solidFill>
              </a:rPr>
              <a:t>monoksit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5" name="Picture 2" descr="H2O su bileşik model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4" y="2816799"/>
            <a:ext cx="131011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2 bileşik mode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84" y="2816798"/>
            <a:ext cx="1366979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O2 bileşik model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43" y="2816798"/>
            <a:ext cx="155581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NH3 bileşik model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4" y="4189147"/>
            <a:ext cx="1419508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C6H12O6 bileşik model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58" y="4106814"/>
            <a:ext cx="1805784" cy="133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28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2-4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3-9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5-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9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6-3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7-9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39-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0-40-3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15-3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17-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19-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61884" y="569111"/>
            <a:ext cx="10038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Bileşikler iki çeşittir: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0700238" y="1676779"/>
            <a:ext cx="219122" cy="18489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 descr="bandicam 2019-06-14 12-59-13-53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7670" r="13750"/>
          <a:stretch/>
        </p:blipFill>
        <p:spPr>
          <a:xfrm>
            <a:off x="0" y="1296299"/>
            <a:ext cx="11658600" cy="4795162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665545" y="4868195"/>
            <a:ext cx="3015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(İyonik Yapılı)</a:t>
            </a:r>
            <a:endParaRPr lang="tr-TR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3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0-5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1-6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8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3-0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4-4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808892" y="2490913"/>
            <a:ext cx="10363200" cy="1470025"/>
          </a:xfrm>
        </p:spPr>
        <p:txBody>
          <a:bodyPr>
            <a:normAutofit/>
          </a:bodyPr>
          <a:lstStyle/>
          <a:p>
            <a:r>
              <a:rPr lang="tr-TR" sz="6000" dirty="0" smtClean="0">
                <a:solidFill>
                  <a:srgbClr val="FF0000"/>
                </a:solidFill>
              </a:rPr>
              <a:t>DEĞERLENDİRME SORULARI</a:t>
            </a:r>
            <a:endParaRPr lang="tr-TR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6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11-9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5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13-3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15-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16-7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18-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9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7337" y="1258928"/>
            <a:ext cx="4485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NaCl</a:t>
            </a:r>
            <a:r>
              <a:rPr kumimoji="0" lang="tr-T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bileşiği(Sodyum Klorür-Yemek tuzu)</a:t>
            </a:r>
            <a:endParaRPr kumimoji="0" lang="tr-TR" sz="1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 descr="NaCl tuz bileşiği model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04" y="1782373"/>
            <a:ext cx="4951275" cy="46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o modeli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99" y="2028953"/>
            <a:ext cx="3810000" cy="362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331044" y="1258928"/>
            <a:ext cx="31983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CaO</a:t>
            </a:r>
            <a:r>
              <a:rPr kumimoji="0" lang="tr-TR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Bileşiği (Kalsiyum</a:t>
            </a:r>
            <a:r>
              <a:rPr kumimoji="0" lang="tr-TR" sz="1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Oksit)</a:t>
            </a:r>
            <a:endParaRPr kumimoji="0" lang="tr-TR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endParaRPr kumimoji="0" lang="tr-TR" sz="17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20-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22-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23-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1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25-5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27-7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19-9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21-8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7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44-5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46-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1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51-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60385" y="5943600"/>
            <a:ext cx="12192000" cy="914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sz="5400" b="1" dirty="0" smtClean="0">
                <a:solidFill>
                  <a:srgbClr val="FF0000"/>
                </a:solidFill>
              </a:rPr>
              <a:t>SU BİLEŞİĞİ</a:t>
            </a:r>
            <a:endParaRPr lang="tr-TR" sz="5400" b="1" dirty="0">
              <a:solidFill>
                <a:srgbClr val="FF0000"/>
              </a:solidFill>
            </a:endParaRPr>
          </a:p>
        </p:txBody>
      </p:sp>
      <p:grpSp>
        <p:nvGrpSpPr>
          <p:cNvPr id="33798" name="Group 3"/>
          <p:cNvGrpSpPr>
            <a:grpSpLocks/>
          </p:cNvGrpSpPr>
          <p:nvPr/>
        </p:nvGrpSpPr>
        <p:grpSpPr bwMode="auto">
          <a:xfrm>
            <a:off x="-1" y="0"/>
            <a:ext cx="12122989" cy="5786048"/>
            <a:chOff x="0" y="0"/>
            <a:chExt cx="5760" cy="3690"/>
          </a:xfrm>
        </p:grpSpPr>
        <p:pic>
          <p:nvPicPr>
            <p:cNvPr id="33799" name="Picture 4" descr="clip_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42"/>
              <a:ext cx="2876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0" name="Picture 5" descr="clip_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" y="1842"/>
              <a:ext cx="2876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6" descr="clip_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76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2" name="Picture 7" descr="clip_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" y="0"/>
              <a:ext cx="2876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314488"/>
      </p:ext>
    </p:extLst>
  </p:cSld>
  <p:clrMapOvr>
    <a:masterClrMapping/>
  </p:clrMapOvr>
  <p:transition advTm="9734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52-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3-58-9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4-54-00-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32-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33-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9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35-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2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36-7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12192000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1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43-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2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45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8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50-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6-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3-01-51-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1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4 12-59-27-5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9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1"/>
</p:tagLst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Özel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119</Words>
  <Application>Microsoft Office PowerPoint</Application>
  <PresentationFormat>Geniş ekran</PresentationFormat>
  <Paragraphs>33</Paragraphs>
  <Slides>80</Slides>
  <Notes>3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80</vt:i4>
      </vt:variant>
    </vt:vector>
  </HeadingPairs>
  <TitlesOfParts>
    <vt:vector size="87" baseType="lpstr">
      <vt:lpstr>Arial</vt:lpstr>
      <vt:lpstr>Calibri</vt:lpstr>
      <vt:lpstr>Segoe UI</vt:lpstr>
      <vt:lpstr>Times New Roman</vt:lpstr>
      <vt:lpstr>Wingdings</vt:lpstr>
      <vt:lpstr>Ofis Teması</vt:lpstr>
      <vt:lpstr>Paintbrush Resmi</vt:lpstr>
      <vt:lpstr>BİLEŞİKLER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Fotoğraf Albümü</dc:title>
  <dc:creator>sylar</dc:creator>
  <cp:lastModifiedBy>okano</cp:lastModifiedBy>
  <cp:revision>31</cp:revision>
  <dcterms:created xsi:type="dcterms:W3CDTF">2018-01-21T09:09:02Z</dcterms:created>
  <dcterms:modified xsi:type="dcterms:W3CDTF">2020-10-30T20:46:54Z</dcterms:modified>
</cp:coreProperties>
</file>