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</p:sldIdLst>
  <p:sldSz cy="6858000" cx="12192000"/>
  <p:notesSz cx="6858000" cy="9144000"/>
  <p:embeddedFontLst>
    <p:embeddedFont>
      <p:font typeface="Quattrocento Sans"/>
      <p:regular r:id="rId148"/>
      <p:bold r:id="rId149"/>
      <p:italic r:id="rId150"/>
      <p:boldItalic r:id="rId1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29" Type="http://schemas.openxmlformats.org/officeDocument/2006/relationships/slide" Target="slides/slide125.xml"/><Relationship Id="rId128" Type="http://schemas.openxmlformats.org/officeDocument/2006/relationships/slide" Target="slides/slide124.xml"/><Relationship Id="rId127" Type="http://schemas.openxmlformats.org/officeDocument/2006/relationships/slide" Target="slides/slide123.xml"/><Relationship Id="rId126" Type="http://schemas.openxmlformats.org/officeDocument/2006/relationships/slide" Target="slides/slide122.xml"/><Relationship Id="rId26" Type="http://schemas.openxmlformats.org/officeDocument/2006/relationships/slide" Target="slides/slide22.xml"/><Relationship Id="rId121" Type="http://schemas.openxmlformats.org/officeDocument/2006/relationships/slide" Target="slides/slide117.xml"/><Relationship Id="rId25" Type="http://schemas.openxmlformats.org/officeDocument/2006/relationships/slide" Target="slides/slide21.xml"/><Relationship Id="rId120" Type="http://schemas.openxmlformats.org/officeDocument/2006/relationships/slide" Target="slides/slide116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125" Type="http://schemas.openxmlformats.org/officeDocument/2006/relationships/slide" Target="slides/slide121.xml"/><Relationship Id="rId29" Type="http://schemas.openxmlformats.org/officeDocument/2006/relationships/slide" Target="slides/slide25.xml"/><Relationship Id="rId124" Type="http://schemas.openxmlformats.org/officeDocument/2006/relationships/slide" Target="slides/slide120.xml"/><Relationship Id="rId123" Type="http://schemas.openxmlformats.org/officeDocument/2006/relationships/slide" Target="slides/slide119.xml"/><Relationship Id="rId122" Type="http://schemas.openxmlformats.org/officeDocument/2006/relationships/slide" Target="slides/slide118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18" Type="http://schemas.openxmlformats.org/officeDocument/2006/relationships/slide" Target="slides/slide114.xml"/><Relationship Id="rId117" Type="http://schemas.openxmlformats.org/officeDocument/2006/relationships/slide" Target="slides/slide113.xml"/><Relationship Id="rId116" Type="http://schemas.openxmlformats.org/officeDocument/2006/relationships/slide" Target="slides/slide112.xml"/><Relationship Id="rId115" Type="http://schemas.openxmlformats.org/officeDocument/2006/relationships/slide" Target="slides/slide111.xml"/><Relationship Id="rId119" Type="http://schemas.openxmlformats.org/officeDocument/2006/relationships/slide" Target="slides/slide115.xml"/><Relationship Id="rId15" Type="http://schemas.openxmlformats.org/officeDocument/2006/relationships/slide" Target="slides/slide11.xml"/><Relationship Id="rId110" Type="http://schemas.openxmlformats.org/officeDocument/2006/relationships/slide" Target="slides/slide106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14" Type="http://schemas.openxmlformats.org/officeDocument/2006/relationships/slide" Target="slides/slide110.xml"/><Relationship Id="rId18" Type="http://schemas.openxmlformats.org/officeDocument/2006/relationships/slide" Target="slides/slide14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150" Type="http://schemas.openxmlformats.org/officeDocument/2006/relationships/font" Target="fonts/QuattrocentoSans-italic.fntdata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49" Type="http://schemas.openxmlformats.org/officeDocument/2006/relationships/font" Target="fonts/QuattrocentoSans-bold.fntdata"/><Relationship Id="rId4" Type="http://schemas.openxmlformats.org/officeDocument/2006/relationships/notesMaster" Target="notesMasters/notesMaster1.xml"/><Relationship Id="rId148" Type="http://schemas.openxmlformats.org/officeDocument/2006/relationships/font" Target="fonts/QuattrocentoSans-regular.fntdata"/><Relationship Id="rId9" Type="http://schemas.openxmlformats.org/officeDocument/2006/relationships/slide" Target="slides/slide5.xml"/><Relationship Id="rId143" Type="http://schemas.openxmlformats.org/officeDocument/2006/relationships/slide" Target="slides/slide139.xml"/><Relationship Id="rId142" Type="http://schemas.openxmlformats.org/officeDocument/2006/relationships/slide" Target="slides/slide138.xml"/><Relationship Id="rId141" Type="http://schemas.openxmlformats.org/officeDocument/2006/relationships/slide" Target="slides/slide137.xml"/><Relationship Id="rId140" Type="http://schemas.openxmlformats.org/officeDocument/2006/relationships/slide" Target="slides/slide136.xml"/><Relationship Id="rId5" Type="http://schemas.openxmlformats.org/officeDocument/2006/relationships/slide" Target="slides/slide1.xml"/><Relationship Id="rId147" Type="http://schemas.openxmlformats.org/officeDocument/2006/relationships/slide" Target="slides/slide143.xml"/><Relationship Id="rId6" Type="http://schemas.openxmlformats.org/officeDocument/2006/relationships/slide" Target="slides/slide2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145" Type="http://schemas.openxmlformats.org/officeDocument/2006/relationships/slide" Target="slides/slide141.xml"/><Relationship Id="rId8" Type="http://schemas.openxmlformats.org/officeDocument/2006/relationships/slide" Target="slides/slide4.xml"/><Relationship Id="rId144" Type="http://schemas.openxmlformats.org/officeDocument/2006/relationships/slide" Target="slides/slide14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139" Type="http://schemas.openxmlformats.org/officeDocument/2006/relationships/slide" Target="slides/slide135.xml"/><Relationship Id="rId138" Type="http://schemas.openxmlformats.org/officeDocument/2006/relationships/slide" Target="slides/slide134.xml"/><Relationship Id="rId137" Type="http://schemas.openxmlformats.org/officeDocument/2006/relationships/slide" Target="slides/slide133.xml"/><Relationship Id="rId132" Type="http://schemas.openxmlformats.org/officeDocument/2006/relationships/slide" Target="slides/slide128.xml"/><Relationship Id="rId131" Type="http://schemas.openxmlformats.org/officeDocument/2006/relationships/slide" Target="slides/slide127.xml"/><Relationship Id="rId130" Type="http://schemas.openxmlformats.org/officeDocument/2006/relationships/slide" Target="slides/slide126.xml"/><Relationship Id="rId136" Type="http://schemas.openxmlformats.org/officeDocument/2006/relationships/slide" Target="slides/slide132.xml"/><Relationship Id="rId135" Type="http://schemas.openxmlformats.org/officeDocument/2006/relationships/slide" Target="slides/slide131.xml"/><Relationship Id="rId134" Type="http://schemas.openxmlformats.org/officeDocument/2006/relationships/slide" Target="slides/slide130.xml"/><Relationship Id="rId133" Type="http://schemas.openxmlformats.org/officeDocument/2006/relationships/slide" Target="slides/slide12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151" Type="http://schemas.openxmlformats.org/officeDocument/2006/relationships/font" Target="fonts/QuattrocentoSa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7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,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5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5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7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14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2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8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6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38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27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8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21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9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22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23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26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24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36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35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25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33.jp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8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31.jp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29.jp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41.jp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32.jp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40.jp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3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42.jp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45.jp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37.jp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43.jp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48.jp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47.jp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44.jp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50.jp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39.jp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4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53.jp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49.jp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51.jp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5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Relationship Id="rId4" Type="http://schemas.openxmlformats.org/officeDocument/2006/relationships/image" Target="../media/image31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0.jpg"/><Relationship Id="rId4" Type="http://schemas.openxmlformats.org/officeDocument/2006/relationships/image" Target="../media/image65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9.jpg"/><Relationship Id="rId4" Type="http://schemas.openxmlformats.org/officeDocument/2006/relationships/image" Target="../media/image78.gif"/><Relationship Id="rId5" Type="http://schemas.openxmlformats.org/officeDocument/2006/relationships/image" Target="../media/image8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7.png"/><Relationship Id="rId4" Type="http://schemas.openxmlformats.org/officeDocument/2006/relationships/image" Target="../media/image83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2.png"/><Relationship Id="rId4" Type="http://schemas.openxmlformats.org/officeDocument/2006/relationships/image" Target="../media/image85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2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3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5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4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7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6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8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5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4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0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9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0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3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20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3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9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7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11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2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4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625" y="0"/>
            <a:ext cx="102895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type="ctrTitle"/>
          </p:nvPr>
        </p:nvSpPr>
        <p:spPr>
          <a:xfrm>
            <a:off x="2633609" y="5337423"/>
            <a:ext cx="7142252" cy="1080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Calibri"/>
              <a:buNone/>
            </a:pPr>
            <a:r>
              <a:rPr lang="tr-TR">
                <a:solidFill>
                  <a:srgbClr val="BF9000"/>
                </a:solidFill>
              </a:rPr>
              <a:t>AYNALAR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1" lang="tr-TR"/>
              <a:t>Projeksiyon cihazı</a:t>
            </a:r>
            <a:endParaRPr b="1"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8694" y="1936181"/>
            <a:ext cx="4286250" cy="32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9-764" id="621" name="Google Shape;621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02-175" id="626" name="Google Shape;626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03-619" id="631" name="Google Shape;63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05-209" id="636" name="Google Shape;636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06-695" id="641" name="Google Shape;64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7"/>
          <p:cNvSpPr txBox="1"/>
          <p:nvPr>
            <p:ph type="ctrTitle"/>
          </p:nvPr>
        </p:nvSpPr>
        <p:spPr>
          <a:xfrm>
            <a:off x="808892" y="2490913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tr-TR" sz="6000">
                <a:solidFill>
                  <a:srgbClr val="FF0000"/>
                </a:solidFill>
              </a:rPr>
              <a:t>DEĞERLENDİRME SORULARI</a:t>
            </a:r>
            <a:endParaRPr sz="6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54-245" id="651" name="Google Shape;65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55-912" id="656" name="Google Shape;65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57-337" id="661" name="Google Shape;661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59-115" id="666" name="Google Shape;666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58-006" id="151" name="Google Shape;15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00-897" id="671" name="Google Shape;671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02-761" id="676" name="Google Shape;676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04-686" id="681" name="Google Shape;68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07-079" id="686" name="Google Shape;686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08-525" id="691" name="Google Shape;691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10-853" id="696" name="Google Shape;696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12-411" id="701" name="Google Shape;70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14-359" id="706" name="Google Shape;706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15-990" id="711" name="Google Shape;71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17-932" id="716" name="Google Shape;716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59-445" id="156" name="Google Shape;15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19-270" id="721" name="Google Shape;721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20-726" id="726" name="Google Shape;726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22-240" id="731" name="Google Shape;73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23-769" id="736" name="Google Shape;736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31-037" id="741" name="Google Shape;74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33-364" id="746" name="Google Shape;746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34-472" id="751" name="Google Shape;751;p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35-975" id="756" name="Google Shape;756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38-155" id="761" name="Google Shape;761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39-991" id="766" name="Google Shape;766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00-939" id="161" name="Google Shape;16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41-258" id="771" name="Google Shape;771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3-43-036" id="776" name="Google Shape;776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31-971" id="781" name="Google Shape;781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33-511" id="786" name="Google Shape;786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38-992" id="791" name="Google Shape;791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40-539" id="796" name="Google Shape;796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42-016" id="801" name="Google Shape;801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43-384" id="806" name="Google Shape;806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54-155" id="811" name="Google Shape;811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55-860" id="816" name="Google Shape;816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02-056" id="166" name="Google Shape;16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1-00-00-245" id="821" name="Google Shape;821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1-00-02-060" id="826" name="Google Shape;826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1-00-07-434" id="831" name="Google Shape;831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1-00-09-236" id="836" name="Google Shape;836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03-390" id="171" name="Google Shape;17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04-982" id="176" name="Google Shape;17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06-620" id="181" name="Google Shape;1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11-751" id="186" name="Google Shape;18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13-094" id="191" name="Google Shape;19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47-253"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6388"/>
            <a:ext cx="12192000" cy="624363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6477857" y="6115297"/>
            <a:ext cx="26918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1800" u="none" cap="none" strike="noStrik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KÜRESEL AYNALAR</a:t>
            </a:r>
            <a:endParaRPr sz="1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96" name="Google Shape;96;p14"/>
          <p:cNvCxnSpPr/>
          <p:nvPr/>
        </p:nvCxnSpPr>
        <p:spPr>
          <a:xfrm rot="10800000">
            <a:off x="6195316" y="5665803"/>
            <a:ext cx="446926" cy="416103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7" name="Google Shape;97;p14"/>
          <p:cNvCxnSpPr/>
          <p:nvPr/>
        </p:nvCxnSpPr>
        <p:spPr>
          <a:xfrm flipH="1" rot="10800000">
            <a:off x="8342617" y="5680820"/>
            <a:ext cx="462337" cy="36908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14-996" id="196" name="Google Shape;19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16-287" id="201" name="Google Shape;20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55-189" id="206" name="Google Shape;206;p34"/>
          <p:cNvPicPr preferRelativeResize="0"/>
          <p:nvPr/>
        </p:nvPicPr>
        <p:blipFill rotWithShape="1">
          <a:blip r:embed="rId3">
            <a:alphaModFix/>
          </a:blip>
          <a:srcRect b="0" l="1137" r="0" t="0"/>
          <a:stretch/>
        </p:blipFill>
        <p:spPr>
          <a:xfrm>
            <a:off x="138700" y="244475"/>
            <a:ext cx="12053298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56-761" id="211" name="Google Shape;211;p35"/>
          <p:cNvPicPr preferRelativeResize="0"/>
          <p:nvPr/>
        </p:nvPicPr>
        <p:blipFill rotWithShape="1">
          <a:blip r:embed="rId3">
            <a:alphaModFix/>
          </a:blip>
          <a:srcRect b="0" l="1180" r="0" t="0"/>
          <a:stretch/>
        </p:blipFill>
        <p:spPr>
          <a:xfrm>
            <a:off x="143838" y="285571"/>
            <a:ext cx="12048162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51-887" id="216" name="Google Shape;21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4-53-532" id="221" name="Google Shape;22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3-40-221" id="226" name="Google Shape;22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3-47-897" id="231" name="Google Shape;23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475"/>
            <a:ext cx="12192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08-356" id="236" name="Google Shape;23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09-961" id="241" name="Google Shape;24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48-904" id="102" name="Google Shape;1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6388"/>
            <a:ext cx="12192000" cy="624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18-157" id="246" name="Google Shape;24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19-848" id="251" name="Google Shape;25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21-672" id="256" name="Google Shape;25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7338"/>
            <a:ext cx="12192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29-492" id="261" name="Google Shape;26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8473"/>
            <a:ext cx="12192000" cy="636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026" id="262" name="Google Shape;262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9729" y="4018067"/>
            <a:ext cx="4479941" cy="2434103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263" name="Google Shape;263;p45"/>
          <p:cNvSpPr txBox="1"/>
          <p:nvPr/>
        </p:nvSpPr>
        <p:spPr>
          <a:xfrm>
            <a:off x="8630292" y="2008598"/>
            <a:ext cx="17311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(Dev aynası)</a:t>
            </a:r>
            <a:endParaRPr i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5"/>
          <p:cNvSpPr/>
          <p:nvPr/>
        </p:nvSpPr>
        <p:spPr>
          <a:xfrm>
            <a:off x="4438437" y="2123554"/>
            <a:ext cx="5779213" cy="170551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5"/>
          <p:cNvSpPr txBox="1"/>
          <p:nvPr/>
        </p:nvSpPr>
        <p:spPr>
          <a:xfrm>
            <a:off x="4646488" y="2136384"/>
            <a:ext cx="56456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🡪Düz ve büyük olabilir. </a:t>
            </a:r>
            <a:r>
              <a:rPr i="1" lang="tr-TR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(Dev aynası olarak bilinir)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🡪Ters ve küçük olabilir.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🡪Ters ve aynı boyda olabilir.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🡪Ters ve büyük olabilir.</a:t>
            </a:r>
            <a:endParaRPr i="1"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681" y="100849"/>
            <a:ext cx="10310885" cy="5442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1-44-591" id="275" name="Google Shape;275;p47"/>
          <p:cNvPicPr preferRelativeResize="0"/>
          <p:nvPr/>
        </p:nvPicPr>
        <p:blipFill rotWithShape="1">
          <a:blip r:embed="rId3">
            <a:alphaModFix/>
          </a:blip>
          <a:srcRect b="0" l="7163" r="9324" t="0"/>
          <a:stretch/>
        </p:blipFill>
        <p:spPr>
          <a:xfrm>
            <a:off x="873303" y="268288"/>
            <a:ext cx="10181689" cy="6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1-47-271" id="280" name="Google Shape;280;p48"/>
          <p:cNvPicPr preferRelativeResize="0"/>
          <p:nvPr/>
        </p:nvPicPr>
        <p:blipFill rotWithShape="1">
          <a:blip r:embed="rId3">
            <a:alphaModFix/>
          </a:blip>
          <a:srcRect b="0" l="7205" r="9409" t="0"/>
          <a:stretch/>
        </p:blipFill>
        <p:spPr>
          <a:xfrm>
            <a:off x="878440" y="268288"/>
            <a:ext cx="10166279" cy="6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1-50-199" id="285" name="Google Shape;285;p49"/>
          <p:cNvPicPr preferRelativeResize="0"/>
          <p:nvPr/>
        </p:nvPicPr>
        <p:blipFill rotWithShape="1">
          <a:blip r:embed="rId3">
            <a:alphaModFix/>
          </a:blip>
          <a:srcRect b="0" l="7330" r="9284" t="0"/>
          <a:stretch/>
        </p:blipFill>
        <p:spPr>
          <a:xfrm>
            <a:off x="893852" y="268288"/>
            <a:ext cx="10166278" cy="6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12-11-52-558" id="290" name="Google Shape;290;p50"/>
          <p:cNvPicPr preferRelativeResize="0"/>
          <p:nvPr/>
        </p:nvPicPr>
        <p:blipFill rotWithShape="1">
          <a:blip r:embed="rId3">
            <a:alphaModFix/>
          </a:blip>
          <a:srcRect b="0" l="7162" r="9409" t="0"/>
          <a:stretch/>
        </p:blipFill>
        <p:spPr>
          <a:xfrm>
            <a:off x="873303" y="211780"/>
            <a:ext cx="10171416" cy="6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31-270" id="295" name="Google Shape;29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1143"/>
            <a:ext cx="12192000" cy="63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1"/>
          <p:cNvSpPr/>
          <p:nvPr/>
        </p:nvSpPr>
        <p:spPr>
          <a:xfrm>
            <a:off x="4474395" y="1854486"/>
            <a:ext cx="4515492" cy="48802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ndicam 2019-06-17 09-30-31-270" id="297" name="Google Shape;297;p51"/>
          <p:cNvPicPr preferRelativeResize="0"/>
          <p:nvPr/>
        </p:nvPicPr>
        <p:blipFill rotWithShape="1">
          <a:blip r:embed="rId4">
            <a:alphaModFix/>
          </a:blip>
          <a:srcRect b="68690" l="57262" r="26979" t="26466"/>
          <a:stretch/>
        </p:blipFill>
        <p:spPr>
          <a:xfrm>
            <a:off x="4387065" y="1882740"/>
            <a:ext cx="1921268" cy="3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1"/>
          <p:cNvSpPr/>
          <p:nvPr/>
        </p:nvSpPr>
        <p:spPr>
          <a:xfrm>
            <a:off x="7756989" y="1520575"/>
            <a:ext cx="1073649" cy="33391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29-51-361" id="107" name="Google Shape;1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6388"/>
            <a:ext cx="12192000" cy="624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tr-TR" sz="2800"/>
              <a:t>Güneş fırını (Güneş Ocağı)</a:t>
            </a:r>
            <a:endParaRPr b="1" sz="2800"/>
          </a:p>
        </p:txBody>
      </p:sp>
      <p:pic>
        <p:nvPicPr>
          <p:cNvPr id="304" name="Google Shape;30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8655" y="1540737"/>
            <a:ext cx="4834214" cy="49666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3"/>
          <p:cNvSpPr txBox="1"/>
          <p:nvPr>
            <p:ph type="title"/>
          </p:nvPr>
        </p:nvSpPr>
        <p:spPr>
          <a:xfrm>
            <a:off x="1274852" y="5860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tr-TR" sz="2800"/>
              <a:t>Teleskop</a:t>
            </a:r>
            <a:endParaRPr b="1" sz="2800"/>
          </a:p>
        </p:txBody>
      </p:sp>
      <p:pic>
        <p:nvPicPr>
          <p:cNvPr id="310" name="Google Shape;31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2640" y="1987940"/>
            <a:ext cx="5597581" cy="4191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4"/>
          <p:cNvSpPr txBox="1"/>
          <p:nvPr>
            <p:ph type="title"/>
          </p:nvPr>
        </p:nvSpPr>
        <p:spPr>
          <a:xfrm>
            <a:off x="838200" y="3910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tr-TR" sz="2800"/>
              <a:t>El</a:t>
            </a:r>
            <a:r>
              <a:rPr b="1" lang="tr-TR" sz="2800">
                <a:solidFill>
                  <a:schemeClr val="lt1"/>
                </a:solidFill>
              </a:rPr>
              <a:t> </a:t>
            </a:r>
            <a:r>
              <a:rPr b="1" lang="tr-TR" sz="2800"/>
              <a:t>feneri</a:t>
            </a:r>
            <a:endParaRPr b="1"/>
          </a:p>
        </p:txBody>
      </p:sp>
      <p:pic>
        <p:nvPicPr>
          <p:cNvPr id="316" name="Google Shape;31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197" y="1598267"/>
            <a:ext cx="42862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tr-TR" sz="2800"/>
              <a:t>Araba farı</a:t>
            </a:r>
            <a:endParaRPr sz="2800"/>
          </a:p>
        </p:txBody>
      </p:sp>
      <p:pic>
        <p:nvPicPr>
          <p:cNvPr descr="araba farı çukur ayna ile ilgili görsel sonucu" id="322" name="Google Shape;32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303" y="1495677"/>
            <a:ext cx="4743450" cy="356235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tr-TR" sz="2800"/>
              <a:t>Kaşıkların iç yüzeyi çukur ayna gibi davranır.</a:t>
            </a:r>
            <a:endParaRPr sz="2800"/>
          </a:p>
        </p:txBody>
      </p:sp>
      <p:pic>
        <p:nvPicPr>
          <p:cNvPr id="328" name="Google Shape;32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7101" y="1528790"/>
            <a:ext cx="3425405" cy="45672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33-242" id="333" name="Google Shape;33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35-472" id="338" name="Google Shape;33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37-212" id="343" name="Google Shape;34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38-613" id="348" name="Google Shape;34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39-974" id="353" name="Google Shape;35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baksan.com.tr/wp-content/uploads/2015/07/1630-mercedes.jpg" id="112" name="Google Shape;11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9622" y="0"/>
            <a:ext cx="9178506" cy="6858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42-789" id="358" name="Google Shape;35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44-587" id="363" name="Google Shape;36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45-965" id="368" name="Google Shape;36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47-256" id="373" name="Google Shape;37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48-917" id="378" name="Google Shape;37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50-203" id="383" name="Google Shape;38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51-605" id="388" name="Google Shape;38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52-819" id="393" name="Google Shape;39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55-258" id="398" name="Google Shape;39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57-514" id="403" name="Google Shape;40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Quattrocento Sans"/>
              <a:buNone/>
            </a:pPr>
            <a:r>
              <a:rPr b="1" lang="tr-TR" sz="2800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Düz Aynanın Kullanıldığı Yerler</a:t>
            </a:r>
            <a:endParaRPr b="1" sz="2800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tr-TR"/>
              <a:t>Banyo aynası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tr-TR"/>
              <a:t>Vitrin aynası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tr-TR"/>
              <a:t>Kuaför (berber) aynası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552" y="3557588"/>
            <a:ext cx="1743075" cy="26193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vitrin aynası ile ilgili görsel sonucu" id="120" name="Google Shape;12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6055" y="3557588"/>
            <a:ext cx="3632799" cy="26193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0-59-255" id="408" name="Google Shape;40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01-160" id="413" name="Google Shape;41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03-572" id="418" name="Google Shape;41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05-717" id="423" name="Google Shape;42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07-324" id="428" name="Google Shape;42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09-109" id="433" name="Google Shape;43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dicam 2019-06-17 09-31-09-109" id="434" name="Google Shape;434;p77"/>
          <p:cNvPicPr preferRelativeResize="0"/>
          <p:nvPr/>
        </p:nvPicPr>
        <p:blipFill rotWithShape="1">
          <a:blip r:embed="rId4">
            <a:alphaModFix/>
          </a:blip>
          <a:srcRect b="70687" l="58528" r="37790" t="23113"/>
          <a:stretch/>
        </p:blipFill>
        <p:spPr>
          <a:xfrm>
            <a:off x="7109718" y="3688423"/>
            <a:ext cx="446926" cy="395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10-445" id="439" name="Google Shape;43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1142"/>
            <a:ext cx="12192000" cy="636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dicam 2019-06-17 09-31-09-109" id="440" name="Google Shape;440;p78"/>
          <p:cNvPicPr preferRelativeResize="0"/>
          <p:nvPr/>
        </p:nvPicPr>
        <p:blipFill rotWithShape="1">
          <a:blip r:embed="rId4">
            <a:alphaModFix/>
          </a:blip>
          <a:srcRect b="70687" l="58528" r="37790" t="23113"/>
          <a:stretch/>
        </p:blipFill>
        <p:spPr>
          <a:xfrm>
            <a:off x="7140540" y="3637053"/>
            <a:ext cx="446926" cy="395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12-149" id="445" name="Google Shape;44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13-937" id="450" name="Google Shape;45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15-033" id="455" name="Google Shape;45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1" lang="tr-TR"/>
              <a:t>Arabaların iç dikiz aynası</a:t>
            </a:r>
            <a:br>
              <a:rPr b="1" lang="tr-TR"/>
            </a:br>
            <a:endParaRPr/>
          </a:p>
        </p:txBody>
      </p:sp>
      <p:pic>
        <p:nvPicPr>
          <p:cNvPr descr="dikiz aynası ile ilgili görsel sonucu" id="126" name="Google Shape;12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8025" y="1321292"/>
            <a:ext cx="8108532" cy="48911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24-445" id="460" name="Google Shape;46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26-172" id="465" name="Google Shape;46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18-625" id="470" name="Google Shape;47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9671"/>
            <a:ext cx="12192000" cy="636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şıkların dış yüzeyi tümsek ayna ile ilgili görsel sonucu" id="471" name="Google Shape;47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6886" y="4467523"/>
            <a:ext cx="27813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84"/>
          <p:cNvSpPr txBox="1"/>
          <p:nvPr/>
        </p:nvSpPr>
        <p:spPr>
          <a:xfrm>
            <a:off x="3814249" y="3064559"/>
            <a:ext cx="366787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Büyük alanları gösterir.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ndicam 2019-06-17 09-31-18-625" id="473" name="Google Shape;473;p84"/>
          <p:cNvPicPr preferRelativeResize="0"/>
          <p:nvPr/>
        </p:nvPicPr>
        <p:blipFill rotWithShape="1">
          <a:blip r:embed="rId5">
            <a:alphaModFix/>
          </a:blip>
          <a:srcRect b="60418" l="28184" r="68939" t="35115"/>
          <a:stretch/>
        </p:blipFill>
        <p:spPr>
          <a:xfrm>
            <a:off x="3454654" y="3118206"/>
            <a:ext cx="359595" cy="292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tr-TR" sz="3200"/>
              <a:t>Tümsek Aynaların Kullanıldığı Yerler:</a:t>
            </a:r>
            <a:endParaRPr b="1" sz="3200"/>
          </a:p>
        </p:txBody>
      </p:sp>
      <p:sp>
        <p:nvSpPr>
          <p:cNvPr id="479" name="Google Shape;479;p8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tr-TR"/>
              <a:t>Arabaların Yan Dikiz Aynaları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80" name="Google Shape;48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6067" y="2472726"/>
            <a:ext cx="4908250" cy="28152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tr-TR" sz="2800"/>
              <a:t>Güvenlik Aynaları (otoparklarda, marketlerde,…)</a:t>
            </a:r>
            <a:endParaRPr b="1" sz="2800"/>
          </a:p>
        </p:txBody>
      </p:sp>
      <p:pic>
        <p:nvPicPr>
          <p:cNvPr id="486" name="Google Shape;48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951" y="1858264"/>
            <a:ext cx="4789097" cy="39041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güvenlik aynaları ile ilgili görsel sonucu" id="487" name="Google Shape;48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2692" y="1858263"/>
            <a:ext cx="5115165" cy="39041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tr-TR" sz="2800"/>
              <a:t>Kavşak Aynaları(virajlı yollarda)</a:t>
            </a:r>
            <a:endParaRPr b="1" sz="2800"/>
          </a:p>
        </p:txBody>
      </p:sp>
      <p:pic>
        <p:nvPicPr>
          <p:cNvPr id="494" name="Google Shape;49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638" y="1449237"/>
            <a:ext cx="5312434" cy="45029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kavşak aynaları ile ilgili görsel sonucu" id="495" name="Google Shape;495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1484" y="1449236"/>
            <a:ext cx="5255706" cy="45029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8"/>
          <p:cNvSpPr txBox="1"/>
          <p:nvPr>
            <p:ph type="title"/>
          </p:nvPr>
        </p:nvSpPr>
        <p:spPr>
          <a:xfrm>
            <a:off x="1839931" y="1840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tr-TR" sz="2800"/>
              <a:t>Kaşıkların dış yüzeyi tümsek ayna gibi davranır.</a:t>
            </a:r>
            <a:endParaRPr sz="2800"/>
          </a:p>
        </p:txBody>
      </p:sp>
      <p:pic>
        <p:nvPicPr>
          <p:cNvPr id="501" name="Google Shape;50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0091" y="1509622"/>
            <a:ext cx="4689177" cy="41243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23-700" id="506" name="Google Shape;50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25-035" id="511" name="Google Shape;51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26-485" id="516" name="Google Shape;51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808366" y="928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1" lang="tr-TR"/>
              <a:t>Periskop</a:t>
            </a:r>
            <a:endParaRPr b="1"/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5514" y="1380776"/>
            <a:ext cx="3646486" cy="25097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6166" y="1380776"/>
            <a:ext cx="4544324" cy="45196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205_periskop2" id="134" name="Google Shape;13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5513" y="3917197"/>
            <a:ext cx="3646487" cy="24860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28-282" id="521" name="Google Shape;521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2-29-706" id="526" name="Google Shape;52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28-213" id="531" name="Google Shape;531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31-883" id="536" name="Google Shape;536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34-782" id="541" name="Google Shape;541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38-116" id="546" name="Google Shape;546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42-044" id="551" name="Google Shape;5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43-867" id="556" name="Google Shape;55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45-209" id="561" name="Google Shape;561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46-466" id="566" name="Google Shape;56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715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1" lang="tr-TR"/>
              <a:t>Tepegöz</a:t>
            </a:r>
            <a:endParaRPr b="1"/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1747" y="1500995"/>
            <a:ext cx="5336930" cy="5088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48-069" id="571" name="Google Shape;571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49-285" id="576" name="Google Shape;576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0-941" id="581" name="Google Shape;581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2-338" id="586" name="Google Shape;586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3-340" id="591" name="Google Shape;591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4-633" id="596" name="Google Shape;596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5-655" id="601" name="Google Shape;60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6-770" id="606" name="Google Shape;606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7-816" id="611" name="Google Shape;61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7 09-31-58-823" id="616" name="Google Shape;616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"/>
            <a:ext cx="121920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