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CE6737-A318-4F1A-889A-B4F76BC2EB09}" type="datetimeFigureOut">
              <a:rPr lang="tr-TR" smtClean="0"/>
              <a:t>04.04.2022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E1CD44-A773-4761-B157-ED27E0F60513}" type="slidenum">
              <a:rPr lang="tr-TR" smtClean="0"/>
              <a:t>‹#›</a:t>
            </a:fld>
            <a:endParaRPr lang="tr-TR"/>
          </a:p>
        </p:txBody>
      </p:sp>
    </p:spTree>
    <p:extLst>
      <p:ext uri="{BB962C8B-B14F-4D97-AF65-F5344CB8AC3E}">
        <p14:creationId xmlns:p14="http://schemas.microsoft.com/office/powerpoint/2010/main" val="31336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d5ffe5a8b7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d5ffe5a8b7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d5ffe5a8b7_6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d5ffe5a8b7_6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5ffe5a8b7_6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d5ffe5a8b7_6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d5ffe5a8b7_6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d5ffe5a8b7_6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d5ffe5a8b7_6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d5ffe5a8b7_6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5ffe5a8b7_6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d5ffe5a8b7_6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d5ffe5a8b7_6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d5ffe5a8b7_6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d5ffe5a8b7_6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d5ffe5a8b7_6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ac6830795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ac6830795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ac6830795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ac68307951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ac68307951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ac68307951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c68307951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c68307951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ac68307951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5ffe5a8b7_6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d5ffe5a8b7_6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c68307951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c68307951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ac68307951_1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ac68307951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ac68307951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gac68307951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ac68307951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ac68307951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ac68307951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ac6830795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ac68307951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gac68307951_1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ac68307951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ac68307951_1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ac68307951_1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b26c0c6006_3_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gb26c0c6006_3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b26c0c6006_3_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gb26c0c6006_3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b26c0c6006_3_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b26c0c6006_3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b26c0c6006_3_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b26c0c6006_3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b26c0c6006_3_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gb26c0c6006_3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b26c0c6006_3_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gb26c0c6006_3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b26c0c6006_3_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gb26c0c6006_3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b26c0c6006_3_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b26c0c6006_3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b26c0c6006_3_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b26c0c6006_3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b26c0c6006_3_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gb26c0c6006_3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b26c0c6006_3_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gb26c0c6006_3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26c0c6006_3_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b26c0c6006_3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b26c0c6006_3_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gb26c0c6006_3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b26c0c6006_3_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gb26c0c6006_3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b26c0c6006_3_1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b26c0c6006_3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b26c0c6006_3_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b26c0c6006_3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b26c0c6006_3_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gb26c0c6006_3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b26c0c6006_3_1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gb26c0c6006_3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b26c0c6006_3_1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gb26c0c6006_3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b26c0c6006_3_1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b26c0c6006_3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b26c0c6006_3_1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b26c0c6006_3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26c0c6006_3_1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b26c0c6006_3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d5ffe5a8b7_6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d5ffe5a8b7_6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b26c0c6006_3_1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gb26c0c6006_3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b26c0c6006_3_1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b26c0c6006_3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b26c0c6006_3_1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gb26c0c6006_3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b26c0c6006_3_1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b26c0c6006_3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b26c0c6006_3_1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b26c0c6006_3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b26c0c6006_3_1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gb26c0c6006_3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b26c0c6006_3_1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gb26c0c6006_3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b26c0c6006_3_1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gb26c0c6006_3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b26c0c6006_3_1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b26c0c6006_3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b26c0c6006_3_2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b26c0c6006_3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b26c0c6006_3_2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gb26c0c6006_3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b26c0c6006_3_2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b26c0c6006_3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b26c0c6006_3_2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gb26c0c6006_3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b26c0c6006_3_2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gb26c0c6006_3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b26c0c6006_3_2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gb26c0c6006_3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b26c0c6006_3_2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gb26c0c6006_3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b26c0c6006_3_2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b26c0c6006_3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b26c0c6006_3_2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gb26c0c6006_3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b26c0c6006_3_2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b26c0c6006_3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b26c0c6006_3_2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gb26c0c6006_3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b26c0c6006_3_2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gb26c0c6006_3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b26c0c6006_3_2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b26c0c6006_3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b26c0c6006_3_2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b26c0c6006_3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d5ffe5a8b7_6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d5ffe5a8b7_6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04.04.2022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04.04.2022</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8" descr="bandicam 2019-05-03 13-48-30-832"/>
          <p:cNvPicPr preferRelativeResize="0"/>
          <p:nvPr/>
        </p:nvPicPr>
        <p:blipFill rotWithShape="1">
          <a:blip r:embed="rId3">
            <a:alphaModFix/>
          </a:blip>
          <a:srcRect t="36273"/>
          <a:stretch/>
        </p:blipFill>
        <p:spPr>
          <a:xfrm>
            <a:off x="-43314" y="2685448"/>
            <a:ext cx="9144002" cy="3921192"/>
          </a:xfrm>
          <a:prstGeom prst="rect">
            <a:avLst/>
          </a:prstGeom>
          <a:noFill/>
          <a:ln>
            <a:noFill/>
          </a:ln>
        </p:spPr>
      </p:pic>
      <p:sp>
        <p:nvSpPr>
          <p:cNvPr id="417" name="Google Shape;417;p68"/>
          <p:cNvSpPr/>
          <p:nvPr/>
        </p:nvSpPr>
        <p:spPr>
          <a:xfrm>
            <a:off x="419901" y="401113"/>
            <a:ext cx="8484750" cy="227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2400" b="1">
                <a:solidFill>
                  <a:srgbClr val="FF0000"/>
                </a:solidFill>
                <a:latin typeface="Quattrocento Sans"/>
                <a:ea typeface="Quattrocento Sans"/>
                <a:cs typeface="Quattrocento Sans"/>
                <a:sym typeface="Quattrocento Sans"/>
              </a:rPr>
              <a:t>3. Bitkiler</a:t>
            </a:r>
            <a:endParaRPr/>
          </a:p>
          <a:p>
            <a:pPr marL="0" marR="0" lvl="0" indent="0" algn="ctr" rtl="0">
              <a:spcBef>
                <a:spcPts val="0"/>
              </a:spcBef>
              <a:spcAft>
                <a:spcPts val="0"/>
              </a:spcAft>
              <a:buNone/>
            </a:pPr>
            <a:r>
              <a:rPr lang="tr-TR" sz="1800" b="1">
                <a:solidFill>
                  <a:schemeClr val="dk1"/>
                </a:solidFill>
                <a:latin typeface="Quattrocento Sans"/>
                <a:ea typeface="Quattrocento Sans"/>
                <a:cs typeface="Quattrocento Sans"/>
                <a:sym typeface="Quattrocento Sans"/>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tr-TR" sz="2000">
                <a:solidFill>
                  <a:schemeClr val="dk1"/>
                </a:solidFill>
                <a:latin typeface="Quattrocento Sans"/>
                <a:ea typeface="Quattrocento Sans"/>
                <a:cs typeface="Quattrocento Sans"/>
                <a:sym typeface="Quattrocento Sans"/>
              </a:rPr>
              <a:t>Güneş ışığını kullanarak kendi besinini kendisi üretebilen, bulunduğu yere kökleriyle tutunan canlılara bitki denir. Bitkiler hayvanlar gibi aktif hareket edemez ama yaprakları ışığa, kökleri ise su ve minerallerin bulunduğu tarafa doğru yönelebilir.</a:t>
            </a: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 </a:t>
            </a: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Bitkiler çiçek bulundurup bulundurmama durumuna göre temel olarak iki grupta incelenir:</a:t>
            </a:r>
            <a:endParaRPr sz="2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0569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77"/>
          <p:cNvPicPr preferRelativeResize="0"/>
          <p:nvPr/>
        </p:nvPicPr>
        <p:blipFill rotWithShape="1">
          <a:blip r:embed="rId3">
            <a:alphaModFix/>
          </a:blip>
          <a:srcRect/>
          <a:stretch/>
        </p:blipFill>
        <p:spPr>
          <a:xfrm>
            <a:off x="2958565" y="3296654"/>
            <a:ext cx="3133024" cy="3133023"/>
          </a:xfrm>
          <a:prstGeom prst="rect">
            <a:avLst/>
          </a:prstGeom>
          <a:noFill/>
          <a:ln>
            <a:noFill/>
          </a:ln>
          <a:effectLst>
            <a:outerShdw blurRad="292100" dist="139700" dir="2700000" algn="tl" rotWithShape="0">
              <a:srgbClr val="333333">
                <a:alpha val="64709"/>
              </a:srgbClr>
            </a:outerShdw>
          </a:effectLst>
        </p:spPr>
      </p:pic>
      <p:sp>
        <p:nvSpPr>
          <p:cNvPr id="467" name="Google Shape;467;p77"/>
          <p:cNvSpPr/>
          <p:nvPr/>
        </p:nvSpPr>
        <p:spPr>
          <a:xfrm>
            <a:off x="672565" y="598976"/>
            <a:ext cx="6293700" cy="2062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400" b="1">
                <a:solidFill>
                  <a:srgbClr val="FF0000"/>
                </a:solidFill>
                <a:latin typeface="Quattrocento Sans"/>
                <a:ea typeface="Quattrocento Sans"/>
                <a:cs typeface="Quattrocento Sans"/>
                <a:sym typeface="Quattrocento Sans"/>
              </a:rPr>
              <a:t>Kök</a:t>
            </a:r>
            <a:endParaRPr/>
          </a:p>
          <a:p>
            <a:pPr marL="0" marR="0" lvl="0" indent="0" algn="just" rtl="0">
              <a:spcBef>
                <a:spcPts val="0"/>
              </a:spcBef>
              <a:spcAft>
                <a:spcPts val="0"/>
              </a:spcAft>
              <a:buNone/>
            </a:pPr>
            <a:endParaRPr sz="2000">
              <a:solidFill>
                <a:srgbClr val="FF0000"/>
              </a:solidFill>
              <a:latin typeface="Quattrocento Sans"/>
              <a:ea typeface="Quattrocento Sans"/>
              <a:cs typeface="Quattrocento Sans"/>
              <a:sym typeface="Quattrocento Sans"/>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Bitkinin toprak altındaki kısmıdır.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Bitkinin toprağa bağlanmasını sağlar.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Su ve mineralleri topraktan emerek bitki gelişimini sağlar.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Havuç, turp ve şeker pancarı gibi bitkilerde besin depolar.</a:t>
            </a:r>
            <a:endParaRPr sz="2000">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88207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78" descr="bandicam 2019-05-03 13-48-38-643"/>
          <p:cNvPicPr preferRelativeResize="0"/>
          <p:nvPr/>
        </p:nvPicPr>
        <p:blipFill rotWithShape="1">
          <a:blip r:embed="rId3">
            <a:alphaModFix/>
          </a:blip>
          <a:srcRect t="52776" r="76197"/>
          <a:stretch/>
        </p:blipFill>
        <p:spPr>
          <a:xfrm>
            <a:off x="3632333" y="4003347"/>
            <a:ext cx="2176514" cy="2905727"/>
          </a:xfrm>
          <a:prstGeom prst="rect">
            <a:avLst/>
          </a:prstGeom>
          <a:noFill/>
          <a:ln>
            <a:noFill/>
          </a:ln>
        </p:spPr>
      </p:pic>
      <p:sp>
        <p:nvSpPr>
          <p:cNvPr id="473" name="Google Shape;473;p78"/>
          <p:cNvSpPr/>
          <p:nvPr/>
        </p:nvSpPr>
        <p:spPr>
          <a:xfrm>
            <a:off x="695426" y="433138"/>
            <a:ext cx="8050275" cy="35703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400" b="1">
                <a:solidFill>
                  <a:srgbClr val="FF0000"/>
                </a:solidFill>
                <a:latin typeface="Quattrocento Sans"/>
                <a:ea typeface="Quattrocento Sans"/>
                <a:cs typeface="Quattrocento Sans"/>
                <a:sym typeface="Quattrocento Sans"/>
              </a:rPr>
              <a:t>Gövde</a:t>
            </a:r>
            <a:endParaRPr sz="2400">
              <a:solidFill>
                <a:srgbClr val="FF0000"/>
              </a:solidFill>
              <a:latin typeface="Calibri"/>
              <a:ea typeface="Calibri"/>
              <a:cs typeface="Calibri"/>
              <a:sym typeface="Calibri"/>
            </a:endParaRPr>
          </a:p>
          <a:p>
            <a:pPr marL="0" marR="0" lvl="0" indent="0" algn="just" rtl="0">
              <a:spcBef>
                <a:spcPts val="0"/>
              </a:spcBef>
              <a:spcAft>
                <a:spcPts val="0"/>
              </a:spcAft>
              <a:buNone/>
            </a:pPr>
            <a:r>
              <a:rPr lang="tr-TR" sz="1800">
                <a:solidFill>
                  <a:schemeClr val="dk1"/>
                </a:solidFill>
                <a:latin typeface="Quattrocento Sans"/>
                <a:ea typeface="Quattrocento Sans"/>
                <a:cs typeface="Quattrocento Sans"/>
                <a:sym typeface="Quattrocento Sans"/>
              </a:rPr>
              <a:t> </a:t>
            </a: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Gövde, bitkinin dal, yaprak, çiçek ve meyve gibi kısımlarını taşıyan dayanıklı kısmıdır. Gövde genellikle toprak üstünde bulunurken patates gibi bitkilerde toprak altı gövde bulunabilir.</a:t>
            </a:r>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 </a:t>
            </a: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tr-TR" sz="2400" b="1">
                <a:solidFill>
                  <a:srgbClr val="FF0000"/>
                </a:solidFill>
                <a:latin typeface="Quattrocento Sans"/>
                <a:ea typeface="Quattrocento Sans"/>
                <a:cs typeface="Quattrocento Sans"/>
                <a:sym typeface="Quattrocento Sans"/>
              </a:rPr>
              <a:t>Gövdenin Görevleri</a:t>
            </a:r>
            <a:endParaRPr/>
          </a:p>
          <a:p>
            <a:pPr marL="0" marR="0" lvl="0" indent="0" algn="just" rtl="0">
              <a:spcBef>
                <a:spcPts val="0"/>
              </a:spcBef>
              <a:spcAft>
                <a:spcPts val="0"/>
              </a:spcAft>
              <a:buNone/>
            </a:pPr>
            <a:endParaRPr sz="2000">
              <a:solidFill>
                <a:srgbClr val="FF0000"/>
              </a:solidFill>
              <a:latin typeface="Quattrocento Sans"/>
              <a:ea typeface="Quattrocento Sans"/>
              <a:cs typeface="Quattrocento Sans"/>
              <a:sym typeface="Quattrocento Sans"/>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Köklerle alınan su ve minerallerin yaprak ve çiçek gibi kısımlara taşınmasını sağlar.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Bitkinin en dayanıklı kısmı olup bitkinin dik durmasını sağlar.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Yaprak, çiçek, dal ve meyve gibi kısımları taşır.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Yaprakta üretilen besin maddelerini bitkinin diğer bölümlerine taşır.</a:t>
            </a:r>
            <a:endParaRPr sz="2000">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7694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79" descr="bandicam 2019-05-03 13-48-38-643"/>
          <p:cNvPicPr preferRelativeResize="0"/>
          <p:nvPr/>
        </p:nvPicPr>
        <p:blipFill rotWithShape="1">
          <a:blip r:embed="rId3">
            <a:alphaModFix/>
          </a:blip>
          <a:srcRect t="9753" b="47727"/>
          <a:stretch/>
        </p:blipFill>
        <p:spPr>
          <a:xfrm>
            <a:off x="0" y="1005841"/>
            <a:ext cx="9144002" cy="2622883"/>
          </a:xfrm>
          <a:prstGeom prst="rect">
            <a:avLst/>
          </a:prstGeom>
          <a:noFill/>
          <a:ln>
            <a:noFill/>
          </a:ln>
        </p:spPr>
      </p:pic>
      <p:sp>
        <p:nvSpPr>
          <p:cNvPr id="479" name="Google Shape;479;p79"/>
          <p:cNvSpPr/>
          <p:nvPr/>
        </p:nvSpPr>
        <p:spPr>
          <a:xfrm>
            <a:off x="293570" y="4074241"/>
            <a:ext cx="8358300" cy="7080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Gövde, kısa gün bitkilerinde yumuşak sulu ve yeşil renklidir. Uzun gün bitkilerinde ise sert ve kabuklu yapıya sahiptir.</a:t>
            </a:r>
            <a:endParaRPr sz="2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969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80" descr="bandicam 2019-05-03 13-48-41-781"/>
          <p:cNvPicPr preferRelativeResize="0"/>
          <p:nvPr/>
        </p:nvPicPr>
        <p:blipFill rotWithShape="1">
          <a:blip r:embed="rId3">
            <a:alphaModFix/>
          </a:blip>
          <a:srcRect t="7803" b="59503"/>
          <a:stretch/>
        </p:blipFill>
        <p:spPr>
          <a:xfrm>
            <a:off x="0" y="832586"/>
            <a:ext cx="9144002" cy="2011681"/>
          </a:xfrm>
          <a:prstGeom prst="rect">
            <a:avLst/>
          </a:prstGeom>
          <a:noFill/>
          <a:ln>
            <a:noFill/>
          </a:ln>
        </p:spPr>
      </p:pic>
      <p:pic>
        <p:nvPicPr>
          <p:cNvPr id="485" name="Google Shape;485;p80" descr="bandicam 2019-05-03 13-48-41-781"/>
          <p:cNvPicPr preferRelativeResize="0"/>
          <p:nvPr/>
        </p:nvPicPr>
        <p:blipFill rotWithShape="1">
          <a:blip r:embed="rId3">
            <a:alphaModFix/>
          </a:blip>
          <a:srcRect t="61379"/>
          <a:stretch/>
        </p:blipFill>
        <p:spPr>
          <a:xfrm>
            <a:off x="0" y="4129238"/>
            <a:ext cx="9144002" cy="2376337"/>
          </a:xfrm>
          <a:prstGeom prst="rect">
            <a:avLst/>
          </a:prstGeom>
          <a:noFill/>
          <a:ln>
            <a:noFill/>
          </a:ln>
        </p:spPr>
      </p:pic>
      <p:sp>
        <p:nvSpPr>
          <p:cNvPr id="486" name="Google Shape;486;p80"/>
          <p:cNvSpPr/>
          <p:nvPr/>
        </p:nvSpPr>
        <p:spPr>
          <a:xfrm>
            <a:off x="322446" y="3046395"/>
            <a:ext cx="852075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2000">
                <a:solidFill>
                  <a:schemeClr val="dk1"/>
                </a:solidFill>
                <a:latin typeface="Quattrocento Sans"/>
                <a:ea typeface="Quattrocento Sans"/>
                <a:cs typeface="Quattrocento Sans"/>
                <a:sym typeface="Quattrocento Sans"/>
              </a:rPr>
              <a:t>Yapraklar genellikle yeşil renkli olup şekilleri bitki türüne göre farklılık gösterir. Örneğin; kaktüsün yaprakları gövde üzerinde diken şeklindedir. Sinekkapan bitkisinin yaprakları da böcekleri yakalamak için kapan şeklindedir.</a:t>
            </a:r>
            <a:endParaRPr/>
          </a:p>
        </p:txBody>
      </p:sp>
      <p:sp>
        <p:nvSpPr>
          <p:cNvPr id="487" name="Google Shape;487;p80"/>
          <p:cNvSpPr txBox="1"/>
          <p:nvPr/>
        </p:nvSpPr>
        <p:spPr>
          <a:xfrm>
            <a:off x="451184" y="322446"/>
            <a:ext cx="86917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b="1">
                <a:solidFill>
                  <a:srgbClr val="FF0000"/>
                </a:solidFill>
                <a:latin typeface="Quattrocento Sans"/>
                <a:ea typeface="Quattrocento Sans"/>
                <a:cs typeface="Quattrocento Sans"/>
                <a:sym typeface="Quattrocento Sans"/>
              </a:rPr>
              <a:t>Yaprak</a:t>
            </a:r>
            <a:endParaRPr sz="2400" b="1">
              <a:solidFill>
                <a:srgbClr val="FF0000"/>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2332975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81" descr="bandicam 2019-05-03 13-48-43-427"/>
          <p:cNvPicPr preferRelativeResize="0"/>
          <p:nvPr/>
        </p:nvPicPr>
        <p:blipFill rotWithShape="1">
          <a:blip r:embed="rId3">
            <a:alphaModFix/>
          </a:blip>
          <a:srcRect t="57547" r="33208"/>
          <a:stretch/>
        </p:blipFill>
        <p:spPr>
          <a:xfrm>
            <a:off x="1151422" y="3383281"/>
            <a:ext cx="6107230" cy="2612155"/>
          </a:xfrm>
          <a:prstGeom prst="rect">
            <a:avLst/>
          </a:prstGeom>
          <a:noFill/>
          <a:ln>
            <a:noFill/>
          </a:ln>
        </p:spPr>
      </p:pic>
      <p:sp>
        <p:nvSpPr>
          <p:cNvPr id="493" name="Google Shape;493;p81"/>
          <p:cNvSpPr/>
          <p:nvPr/>
        </p:nvSpPr>
        <p:spPr>
          <a:xfrm>
            <a:off x="401854" y="580791"/>
            <a:ext cx="7903575" cy="2277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400" b="1">
                <a:solidFill>
                  <a:srgbClr val="FF0000"/>
                </a:solidFill>
                <a:latin typeface="Quattrocento Sans"/>
                <a:ea typeface="Quattrocento Sans"/>
                <a:cs typeface="Quattrocento Sans"/>
                <a:sym typeface="Quattrocento Sans"/>
              </a:rPr>
              <a:t>Yaprağın Görevleri</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Güneş ışığını kullanarak besin ve oksijen üretir.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Solunum yapar.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Terleme yoluyla boşaltım yapar.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Fotosentez için gerekli olan karbondioksiti havadan alır. Yerine oksijen verir.</a:t>
            </a:r>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Quattrocento Sans"/>
                <a:ea typeface="Quattrocento Sans"/>
                <a:cs typeface="Quattrocento Sans"/>
                <a:sym typeface="Quattrocento Sans"/>
              </a:rPr>
              <a:t>Marul, ıspanak, lahana, maydanoz gibi bitkilerin yaprakları besin olarak tüketilebilir</a:t>
            </a:r>
            <a:r>
              <a:rPr lang="tr-TR" sz="1800">
                <a:solidFill>
                  <a:schemeClr val="dk1"/>
                </a:solidFill>
                <a:latin typeface="Quattrocento Sans"/>
                <a:ea typeface="Quattrocento Sans"/>
                <a:cs typeface="Quattrocento Sans"/>
                <a:sym typeface="Quattrocento Sans"/>
              </a:rPr>
              <a:t>.</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0244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2"/>
          <p:cNvSpPr/>
          <p:nvPr/>
        </p:nvSpPr>
        <p:spPr>
          <a:xfrm>
            <a:off x="354931" y="599521"/>
            <a:ext cx="8318700" cy="7080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Yaprakların güneş ışığı altında karbondioksit ve su kullanarak besin ve oksijen üretmesine </a:t>
            </a:r>
            <a:r>
              <a:rPr lang="tr-TR" sz="2000">
                <a:solidFill>
                  <a:srgbClr val="FF0000"/>
                </a:solidFill>
                <a:latin typeface="Quattrocento Sans"/>
                <a:ea typeface="Quattrocento Sans"/>
                <a:cs typeface="Quattrocento Sans"/>
                <a:sym typeface="Quattrocento Sans"/>
              </a:rPr>
              <a:t>fotosentez </a:t>
            </a:r>
            <a:r>
              <a:rPr lang="tr-TR" sz="2000">
                <a:solidFill>
                  <a:schemeClr val="dk1"/>
                </a:solidFill>
                <a:latin typeface="Quattrocento Sans"/>
                <a:ea typeface="Quattrocento Sans"/>
                <a:cs typeface="Quattrocento Sans"/>
                <a:sym typeface="Quattrocento Sans"/>
              </a:rPr>
              <a:t>denir.</a:t>
            </a:r>
            <a:endParaRPr sz="2000">
              <a:solidFill>
                <a:schemeClr val="dk1"/>
              </a:solidFill>
              <a:latin typeface="Quattrocento Sans"/>
              <a:ea typeface="Quattrocento Sans"/>
              <a:cs typeface="Quattrocento Sans"/>
              <a:sym typeface="Quattrocento Sans"/>
            </a:endParaRPr>
          </a:p>
        </p:txBody>
      </p:sp>
      <p:pic>
        <p:nvPicPr>
          <p:cNvPr id="499" name="Google Shape;499;p82"/>
          <p:cNvPicPr preferRelativeResize="0"/>
          <p:nvPr/>
        </p:nvPicPr>
        <p:blipFill rotWithShape="1">
          <a:blip r:embed="rId3">
            <a:alphaModFix/>
          </a:blip>
          <a:srcRect/>
          <a:stretch/>
        </p:blipFill>
        <p:spPr>
          <a:xfrm>
            <a:off x="2597046" y="1537462"/>
            <a:ext cx="3770066" cy="4124900"/>
          </a:xfrm>
          <a:prstGeom prst="rect">
            <a:avLst/>
          </a:prstGeom>
          <a:noFill/>
          <a:ln>
            <a:noFill/>
          </a:ln>
        </p:spPr>
      </p:pic>
    </p:spTree>
    <p:extLst>
      <p:ext uri="{BB962C8B-B14F-4D97-AF65-F5344CB8AC3E}">
        <p14:creationId xmlns:p14="http://schemas.microsoft.com/office/powerpoint/2010/main" val="2629601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83" descr="bandicam 2019-05-03 13-48-45-506"/>
          <p:cNvPicPr preferRelativeResize="0"/>
          <p:nvPr/>
        </p:nvPicPr>
        <p:blipFill rotWithShape="1">
          <a:blip r:embed="rId3">
            <a:alphaModFix/>
          </a:blip>
          <a:srcRect t="7883" b="54103"/>
          <a:stretch/>
        </p:blipFill>
        <p:spPr>
          <a:xfrm>
            <a:off x="0" y="837398"/>
            <a:ext cx="9144002" cy="2338940"/>
          </a:xfrm>
          <a:prstGeom prst="rect">
            <a:avLst/>
          </a:prstGeom>
          <a:noFill/>
          <a:ln>
            <a:noFill/>
          </a:ln>
        </p:spPr>
      </p:pic>
      <p:sp>
        <p:nvSpPr>
          <p:cNvPr id="505" name="Google Shape;505;p83"/>
          <p:cNvSpPr/>
          <p:nvPr/>
        </p:nvSpPr>
        <p:spPr>
          <a:xfrm>
            <a:off x="131143" y="275984"/>
            <a:ext cx="8679600" cy="56631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400" b="1">
                <a:solidFill>
                  <a:srgbClr val="FF0000"/>
                </a:solidFill>
                <a:latin typeface="Quattrocento Sans"/>
                <a:ea typeface="Quattrocento Sans"/>
                <a:cs typeface="Quattrocento Sans"/>
                <a:sym typeface="Quattrocento Sans"/>
              </a:rPr>
              <a:t>Çiçek</a:t>
            </a:r>
            <a:endParaRPr sz="2400">
              <a:solidFill>
                <a:srgbClr val="FF0000"/>
              </a:solidFill>
              <a:latin typeface="Quattrocento Sans"/>
              <a:ea typeface="Quattrocento Sans"/>
              <a:cs typeface="Quattrocento Sans"/>
              <a:sym typeface="Quattrocento Sans"/>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Çiçek bitkinin </a:t>
            </a:r>
            <a:r>
              <a:rPr lang="tr-TR" sz="2000" b="1">
                <a:solidFill>
                  <a:srgbClr val="FF0000"/>
                </a:solidFill>
                <a:latin typeface="Quattrocento Sans"/>
                <a:ea typeface="Quattrocento Sans"/>
                <a:cs typeface="Quattrocento Sans"/>
                <a:sym typeface="Quattrocento Sans"/>
              </a:rPr>
              <a:t>üreme organıdır. </a:t>
            </a:r>
            <a:r>
              <a:rPr lang="tr-TR" sz="2000">
                <a:solidFill>
                  <a:schemeClr val="dk1"/>
                </a:solidFill>
                <a:latin typeface="Quattrocento Sans"/>
                <a:ea typeface="Quattrocento Sans"/>
                <a:cs typeface="Quattrocento Sans"/>
                <a:sym typeface="Quattrocento Sans"/>
              </a:rPr>
              <a:t>Çiçekte meydana gelen tohum bitkinin çoğalıp neslini devam ettirmesini sağlar. </a:t>
            </a:r>
            <a:r>
              <a:rPr lang="tr-TR" sz="2000" b="1">
                <a:solidFill>
                  <a:srgbClr val="FF0000"/>
                </a:solidFill>
                <a:latin typeface="Quattrocento Sans"/>
                <a:ea typeface="Quattrocento Sans"/>
                <a:cs typeface="Quattrocento Sans"/>
                <a:sym typeface="Quattrocento Sans"/>
              </a:rPr>
              <a:t>Çiçeğin gelişimi ile meyve, devamında da tohum oluşur. </a:t>
            </a:r>
            <a:r>
              <a:rPr lang="tr-TR" sz="2000">
                <a:solidFill>
                  <a:schemeClr val="dk1"/>
                </a:solidFill>
                <a:latin typeface="Quattrocento Sans"/>
                <a:ea typeface="Quattrocento Sans"/>
                <a:cs typeface="Quattrocento Sans"/>
                <a:sym typeface="Quattrocento Sans"/>
              </a:rPr>
              <a:t>Elma, armut, kiraz, şeftali, incir, portakal, nar ve ayva gibi meyveler çiçeğin gelişmesiyle oluşur.</a:t>
            </a:r>
            <a:endParaRPr/>
          </a:p>
          <a:p>
            <a:pPr marL="0" marR="0" lvl="0" indent="0" algn="just" rtl="0">
              <a:spcBef>
                <a:spcPts val="0"/>
              </a:spcBef>
              <a:spcAft>
                <a:spcPts val="0"/>
              </a:spcAft>
              <a:buNone/>
            </a:pPr>
            <a:endParaRPr sz="2000">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Bazı çiçekli bitkiler güzel renkli oldukları ve çevrelerine güzel kokular yaydıkları için arı, kelebek gibi bazı canlıları kendilerine çekerler. Böylece bu canlılar çiçeklerden hem kendileri için besin sağlar hem de bitkilerin üremelerine yardımcı olur.</a:t>
            </a:r>
            <a:endParaRPr sz="2000">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39601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84"/>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2425221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85"/>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3597719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86"/>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97822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9" descr="bandicam 2019-05-03 13-48-32-705"/>
          <p:cNvPicPr preferRelativeResize="0"/>
          <p:nvPr/>
        </p:nvPicPr>
        <p:blipFill rotWithShape="1">
          <a:blip r:embed="rId3">
            <a:alphaModFix/>
          </a:blip>
          <a:srcRect t="28407" r="33328"/>
          <a:stretch/>
        </p:blipFill>
        <p:spPr>
          <a:xfrm>
            <a:off x="1451008" y="2603633"/>
            <a:ext cx="6096401" cy="4405315"/>
          </a:xfrm>
          <a:prstGeom prst="rect">
            <a:avLst/>
          </a:prstGeom>
          <a:noFill/>
          <a:ln>
            <a:noFill/>
          </a:ln>
        </p:spPr>
      </p:pic>
      <p:sp>
        <p:nvSpPr>
          <p:cNvPr id="423" name="Google Shape;423;p69"/>
          <p:cNvSpPr/>
          <p:nvPr/>
        </p:nvSpPr>
        <p:spPr>
          <a:xfrm>
            <a:off x="264693" y="564219"/>
            <a:ext cx="8603775" cy="1754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400" b="1">
                <a:solidFill>
                  <a:srgbClr val="FF0000"/>
                </a:solidFill>
                <a:latin typeface="Quattrocento Sans"/>
                <a:ea typeface="Quattrocento Sans"/>
                <a:cs typeface="Quattrocento Sans"/>
                <a:sym typeface="Quattrocento Sans"/>
              </a:rPr>
              <a:t>Çiçeksiz (Tohumsuz) Bitkiler</a:t>
            </a:r>
            <a:endParaRPr/>
          </a:p>
          <a:p>
            <a:pPr marL="0" marR="0" lvl="0" indent="0" algn="just" rtl="0">
              <a:spcBef>
                <a:spcPts val="0"/>
              </a:spcBef>
              <a:spcAft>
                <a:spcPts val="0"/>
              </a:spcAft>
              <a:buNone/>
            </a:pPr>
            <a:endParaRPr sz="2400" b="1">
              <a:solidFill>
                <a:srgbClr val="FF0000"/>
              </a:solidFill>
              <a:latin typeface="Calibri"/>
              <a:ea typeface="Calibri"/>
              <a:cs typeface="Calibri"/>
              <a:sym typeface="Calibri"/>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Kök, gövde ve yaprakları bulunan ama çiçeği bulunmayan bitkilere </a:t>
            </a:r>
            <a:r>
              <a:rPr lang="tr-TR" sz="2000" b="1">
                <a:solidFill>
                  <a:srgbClr val="FF0000"/>
                </a:solidFill>
                <a:latin typeface="Quattrocento Sans"/>
                <a:ea typeface="Quattrocento Sans"/>
                <a:cs typeface="Quattrocento Sans"/>
                <a:sym typeface="Quattrocento Sans"/>
              </a:rPr>
              <a:t>çiçeksiz bitkiler</a:t>
            </a:r>
            <a:r>
              <a:rPr lang="tr-TR" sz="2000">
                <a:solidFill>
                  <a:srgbClr val="FF0000"/>
                </a:solidFill>
                <a:latin typeface="Quattrocento Sans"/>
                <a:ea typeface="Quattrocento Sans"/>
                <a:cs typeface="Quattrocento Sans"/>
                <a:sym typeface="Quattrocento Sans"/>
              </a:rPr>
              <a:t> </a:t>
            </a:r>
            <a:r>
              <a:rPr lang="tr-TR" sz="2000">
                <a:solidFill>
                  <a:schemeClr val="dk1"/>
                </a:solidFill>
                <a:latin typeface="Quattrocento Sans"/>
                <a:ea typeface="Quattrocento Sans"/>
                <a:cs typeface="Quattrocento Sans"/>
                <a:sym typeface="Quattrocento Sans"/>
              </a:rPr>
              <a:t>denir. Çiçeksiz bitkiler, çiçekli bitkilere göre daha basit yapılı canlılardır. Genellikle nemli bölgelerde yaşarlar.</a:t>
            </a:r>
            <a:r>
              <a:rPr lang="tr-TR" sz="2000">
                <a:solidFill>
                  <a:srgbClr val="FF0000"/>
                </a:solidFill>
                <a:latin typeface="Quattrocento Sans"/>
                <a:ea typeface="Quattrocento Sans"/>
                <a:cs typeface="Quattrocento Sans"/>
                <a:sym typeface="Quattrocento Sans"/>
              </a:rPr>
              <a:t> </a:t>
            </a:r>
            <a:r>
              <a:rPr lang="tr-TR" sz="2000" b="1">
                <a:solidFill>
                  <a:srgbClr val="FF0000"/>
                </a:solidFill>
                <a:latin typeface="Quattrocento Sans"/>
                <a:ea typeface="Quattrocento Sans"/>
                <a:cs typeface="Quattrocento Sans"/>
                <a:sym typeface="Quattrocento Sans"/>
              </a:rPr>
              <a:t>Algler, ciğer otu, kara yosunu,</a:t>
            </a:r>
            <a:r>
              <a:rPr lang="tr-TR" sz="2000" b="1">
                <a:solidFill>
                  <a:srgbClr val="FF0000"/>
                </a:solidFill>
                <a:latin typeface="Calibri"/>
                <a:ea typeface="Calibri"/>
                <a:cs typeface="Calibri"/>
                <a:sym typeface="Calibri"/>
              </a:rPr>
              <a:t> </a:t>
            </a:r>
            <a:r>
              <a:rPr lang="tr-TR" sz="2000" b="1">
                <a:solidFill>
                  <a:srgbClr val="FF0000"/>
                </a:solidFill>
                <a:latin typeface="Quattrocento Sans"/>
                <a:ea typeface="Quattrocento Sans"/>
                <a:cs typeface="Quattrocento Sans"/>
                <a:sym typeface="Quattrocento Sans"/>
              </a:rPr>
              <a:t>su yosunu, liken ve eğrelti otu</a:t>
            </a:r>
            <a:r>
              <a:rPr lang="tr-TR" sz="2000">
                <a:solidFill>
                  <a:srgbClr val="FF0000"/>
                </a:solidFill>
                <a:latin typeface="Quattrocento Sans"/>
                <a:ea typeface="Quattrocento Sans"/>
                <a:cs typeface="Quattrocento Sans"/>
                <a:sym typeface="Quattrocento Sans"/>
              </a:rPr>
              <a:t> </a:t>
            </a:r>
            <a:r>
              <a:rPr lang="tr-TR" sz="2000">
                <a:solidFill>
                  <a:schemeClr val="dk1"/>
                </a:solidFill>
                <a:latin typeface="Quattrocento Sans"/>
                <a:ea typeface="Quattrocento Sans"/>
                <a:cs typeface="Quattrocento Sans"/>
                <a:sym typeface="Quattrocento Sans"/>
              </a:rPr>
              <a:t>çiçeksiz bitkilere örnektir.</a:t>
            </a:r>
            <a:endParaRPr sz="2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4843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87"/>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17097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88"/>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3014253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89"/>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6246426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90"/>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3774227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91"/>
          <p:cNvPicPr preferRelativeResize="0"/>
          <p:nvPr/>
        </p:nvPicPr>
        <p:blipFill>
          <a:blip r:embed="rId3">
            <a:alphaModFix/>
          </a:blip>
          <a:stretch>
            <a:fillRect/>
          </a:stretch>
        </p:blipFill>
        <p:spPr>
          <a:xfrm>
            <a:off x="114300" y="152400"/>
            <a:ext cx="7836926" cy="6553202"/>
          </a:xfrm>
          <a:prstGeom prst="rect">
            <a:avLst/>
          </a:prstGeom>
          <a:noFill/>
          <a:ln>
            <a:noFill/>
          </a:ln>
        </p:spPr>
      </p:pic>
    </p:spTree>
    <p:extLst>
      <p:ext uri="{BB962C8B-B14F-4D97-AF65-F5344CB8AC3E}">
        <p14:creationId xmlns:p14="http://schemas.microsoft.com/office/powerpoint/2010/main" val="2368540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92" descr="bandicam 2019-05-03 13-51-09-189"/>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075570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93" descr="bandicam 2019-05-03 13-51-10-979"/>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04737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94" descr="bandicam 2019-05-03 13-50-40-239"/>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2458932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95" descr="bandicam 2019-05-03 13-50-42-609"/>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383960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96" descr="bandicam 2019-05-03 13-50-44-860"/>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214918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70"/>
          <p:cNvPicPr preferRelativeResize="0"/>
          <p:nvPr/>
        </p:nvPicPr>
        <p:blipFill rotWithShape="1">
          <a:blip r:embed="rId3">
            <a:alphaModFix/>
          </a:blip>
          <a:srcRect/>
          <a:stretch/>
        </p:blipFill>
        <p:spPr>
          <a:xfrm>
            <a:off x="2072149" y="344130"/>
            <a:ext cx="4235594" cy="5825614"/>
          </a:xfrm>
          <a:prstGeom prst="rect">
            <a:avLst/>
          </a:prstGeom>
          <a:noFill/>
          <a:ln>
            <a:noFill/>
          </a:ln>
        </p:spPr>
      </p:pic>
    </p:spTree>
    <p:extLst>
      <p:ext uri="{BB962C8B-B14F-4D97-AF65-F5344CB8AC3E}">
        <p14:creationId xmlns:p14="http://schemas.microsoft.com/office/powerpoint/2010/main" val="33575732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97" descr="bandicam 2019-05-03 13-50-47-147"/>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3222705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98" descr="bandicam 2019-05-03 13-50-49-263"/>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04123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99" descr="bandicam 2019-05-03 13-50-51-106"/>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2123708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100" descr="bandicam 2019-05-03 13-50-53-445"/>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786248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01" descr="bandicam 2019-05-03 13-50-55-762"/>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2396449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102" descr="bandicam 2019-05-03 13-50-57-579"/>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99816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103" descr="bandicam 2019-05-03 13-50-59-484"/>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341771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04" descr="bandicam 2019-05-03 13-51-01-267"/>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326166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05"/>
          <p:cNvSpPr txBox="1">
            <a:spLocks noGrp="1"/>
          </p:cNvSpPr>
          <p:nvPr>
            <p:ph type="ctrTitle"/>
          </p:nvPr>
        </p:nvSpPr>
        <p:spPr>
          <a:xfrm>
            <a:off x="912202" y="1667486"/>
            <a:ext cx="6858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0000"/>
              </a:buClr>
              <a:buSzPts val="6000"/>
              <a:buFont typeface="Calibri"/>
              <a:buNone/>
            </a:pPr>
            <a:r>
              <a:rPr lang="tr-TR" b="1" i="1">
                <a:solidFill>
                  <a:srgbClr val="FF0000"/>
                </a:solidFill>
              </a:rPr>
              <a:t>ARA DEĞERLENDİRME SORULARI</a:t>
            </a:r>
            <a:endParaRPr/>
          </a:p>
        </p:txBody>
      </p:sp>
    </p:spTree>
    <p:extLst>
      <p:ext uri="{BB962C8B-B14F-4D97-AF65-F5344CB8AC3E}">
        <p14:creationId xmlns:p14="http://schemas.microsoft.com/office/powerpoint/2010/main" val="1128675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06" descr="bandicam 2019-05-03 13-53-01-262"/>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3442478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71"/>
          <p:cNvPicPr preferRelativeResize="0"/>
          <p:nvPr/>
        </p:nvPicPr>
        <p:blipFill rotWithShape="1">
          <a:blip r:embed="rId3">
            <a:alphaModFix/>
          </a:blip>
          <a:srcRect/>
          <a:stretch/>
        </p:blipFill>
        <p:spPr>
          <a:xfrm>
            <a:off x="1541207" y="501445"/>
            <a:ext cx="5619136" cy="5535562"/>
          </a:xfrm>
          <a:prstGeom prst="rect">
            <a:avLst/>
          </a:prstGeom>
          <a:noFill/>
          <a:ln>
            <a:noFill/>
          </a:ln>
        </p:spPr>
      </p:pic>
    </p:spTree>
    <p:extLst>
      <p:ext uri="{BB962C8B-B14F-4D97-AF65-F5344CB8AC3E}">
        <p14:creationId xmlns:p14="http://schemas.microsoft.com/office/powerpoint/2010/main" val="28874086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107" descr="bandicam 2019-05-03 13-53-02-956"/>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4194400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108" descr="bandicam 2020-12-22 03-05-55-385"/>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2632632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109" descr="bandicam 2020-12-22 03-05-59-520"/>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110302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110" descr="bandicam 2019-05-03 13-53-04-780"/>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521300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111" descr="bandicam 2019-05-03 13-53-06-635"/>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2987484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112" descr="bandicam 2019-05-03 13-53-23-957"/>
          <p:cNvPicPr preferRelativeResize="0"/>
          <p:nvPr/>
        </p:nvPicPr>
        <p:blipFill rotWithShape="1">
          <a:blip r:embed="rId3">
            <a:alphaModFix/>
          </a:blip>
          <a:srcRect/>
          <a:stretch/>
        </p:blipFill>
        <p:spPr>
          <a:xfrm>
            <a:off x="0" y="100014"/>
            <a:ext cx="9144001" cy="6657975"/>
          </a:xfrm>
          <a:prstGeom prst="rect">
            <a:avLst/>
          </a:prstGeom>
          <a:noFill/>
          <a:ln>
            <a:noFill/>
          </a:ln>
        </p:spPr>
      </p:pic>
    </p:spTree>
    <p:extLst>
      <p:ext uri="{BB962C8B-B14F-4D97-AF65-F5344CB8AC3E}">
        <p14:creationId xmlns:p14="http://schemas.microsoft.com/office/powerpoint/2010/main" val="3459636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113" descr="bandicam 2019-05-03 13-53-25-506"/>
          <p:cNvPicPr preferRelativeResize="0"/>
          <p:nvPr/>
        </p:nvPicPr>
        <p:blipFill rotWithShape="1">
          <a:blip r:embed="rId3">
            <a:alphaModFix/>
          </a:blip>
          <a:srcRect/>
          <a:stretch/>
        </p:blipFill>
        <p:spPr>
          <a:xfrm>
            <a:off x="0" y="100014"/>
            <a:ext cx="9144001" cy="6657975"/>
          </a:xfrm>
          <a:prstGeom prst="rect">
            <a:avLst/>
          </a:prstGeom>
          <a:noFill/>
          <a:ln>
            <a:noFill/>
          </a:ln>
        </p:spPr>
      </p:pic>
    </p:spTree>
    <p:extLst>
      <p:ext uri="{BB962C8B-B14F-4D97-AF65-F5344CB8AC3E}">
        <p14:creationId xmlns:p14="http://schemas.microsoft.com/office/powerpoint/2010/main" val="2655583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114" descr="bandicam 2019-05-03 13-54-15-633"/>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2827528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115" descr="bandicam 2019-05-03 13-54-17-285"/>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671897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116" descr="bandicam 2019-05-03 13-53-17-962"/>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283801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72"/>
          <p:cNvPicPr preferRelativeResize="0"/>
          <p:nvPr/>
        </p:nvPicPr>
        <p:blipFill rotWithShape="1">
          <a:blip r:embed="rId3">
            <a:alphaModFix/>
          </a:blip>
          <a:srcRect/>
          <a:stretch/>
        </p:blipFill>
        <p:spPr>
          <a:xfrm flipH="1">
            <a:off x="1171120" y="602615"/>
            <a:ext cx="6753680" cy="5518787"/>
          </a:xfrm>
          <a:prstGeom prst="rect">
            <a:avLst/>
          </a:prstGeom>
          <a:noFill/>
          <a:ln>
            <a:noFill/>
          </a:ln>
        </p:spPr>
      </p:pic>
    </p:spTree>
    <p:extLst>
      <p:ext uri="{BB962C8B-B14F-4D97-AF65-F5344CB8AC3E}">
        <p14:creationId xmlns:p14="http://schemas.microsoft.com/office/powerpoint/2010/main" val="108396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117" descr="bandicam 2019-05-03 13-53-19-357"/>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664231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118" descr="bandicam 2020-12-22 03-06-53-153"/>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3155366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119" descr="bandicam 2020-12-22 03-06-57-250"/>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3481194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120" descr="bandicam 2020-12-22 03-06-28-363"/>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1707715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121" descr="bandicam 2020-12-22 03-06-32-462"/>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2916575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22" descr="bandicam 2020-12-22 03-07-17-837"/>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2485426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123" descr="bandicam 2020-12-22 03-07-21-940"/>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2353947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124" descr="bandicam 2019-05-03 13-54-01-212"/>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3758780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125" descr="bandicam 2019-05-03 13-54-02-725"/>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3407527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126" descr="bandicam 2020-12-22 03-07-59-110"/>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419485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73" descr="bandicam 2019-05-03 13-48-34-654"/>
          <p:cNvPicPr preferRelativeResize="0"/>
          <p:nvPr/>
        </p:nvPicPr>
        <p:blipFill rotWithShape="1">
          <a:blip r:embed="rId3">
            <a:alphaModFix/>
          </a:blip>
          <a:srcRect t="28997"/>
          <a:stretch/>
        </p:blipFill>
        <p:spPr>
          <a:xfrm>
            <a:off x="-57752" y="2489233"/>
            <a:ext cx="9144002" cy="4368766"/>
          </a:xfrm>
          <a:prstGeom prst="rect">
            <a:avLst/>
          </a:prstGeom>
          <a:noFill/>
          <a:ln>
            <a:noFill/>
          </a:ln>
        </p:spPr>
      </p:pic>
      <p:sp>
        <p:nvSpPr>
          <p:cNvPr id="444" name="Google Shape;444;p73"/>
          <p:cNvSpPr/>
          <p:nvPr/>
        </p:nvSpPr>
        <p:spPr>
          <a:xfrm>
            <a:off x="679784" y="289900"/>
            <a:ext cx="7943175" cy="2062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400" b="1">
                <a:solidFill>
                  <a:srgbClr val="FF0000"/>
                </a:solidFill>
                <a:latin typeface="Quattrocento Sans"/>
                <a:ea typeface="Quattrocento Sans"/>
                <a:cs typeface="Quattrocento Sans"/>
                <a:sym typeface="Quattrocento Sans"/>
              </a:rPr>
              <a:t>Çiçekli (Tohumlu) Bitkiler</a:t>
            </a:r>
            <a:endParaRPr/>
          </a:p>
          <a:p>
            <a:pPr marL="0" marR="0" lvl="0" indent="0" algn="just" rtl="0">
              <a:spcBef>
                <a:spcPts val="0"/>
              </a:spcBef>
              <a:spcAft>
                <a:spcPts val="0"/>
              </a:spcAft>
              <a:buNone/>
            </a:pPr>
            <a:endParaRPr sz="2400">
              <a:solidFill>
                <a:srgbClr val="C00000"/>
              </a:solidFill>
              <a:latin typeface="Calibri"/>
              <a:ea typeface="Calibri"/>
              <a:cs typeface="Calibri"/>
              <a:sym typeface="Calibri"/>
            </a:endParaRPr>
          </a:p>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Çiçeksiz bitkilerden farklı olarak, çiçek bulunduran bitkilere </a:t>
            </a:r>
            <a:r>
              <a:rPr lang="tr-TR" sz="2000">
                <a:solidFill>
                  <a:srgbClr val="FF0000"/>
                </a:solidFill>
                <a:latin typeface="Quattrocento Sans"/>
                <a:ea typeface="Quattrocento Sans"/>
                <a:cs typeface="Quattrocento Sans"/>
                <a:sym typeface="Quattrocento Sans"/>
              </a:rPr>
              <a:t>çiçekli bitkiler </a:t>
            </a:r>
            <a:r>
              <a:rPr lang="tr-TR" sz="2000">
                <a:solidFill>
                  <a:schemeClr val="dk1"/>
                </a:solidFill>
                <a:latin typeface="Quattrocento Sans"/>
                <a:ea typeface="Quattrocento Sans"/>
                <a:cs typeface="Quattrocento Sans"/>
                <a:sym typeface="Quattrocento Sans"/>
              </a:rPr>
              <a:t>denir. Ayrıca çiçekli bitkilerde bulunan kök, gövde ve yaprak gibi yapılar çiçeksiz bitkilerde bulunanlara göre daha gelişmiş yapıdadır. Lâle, sümbül, menekşe, şeftali ağacı, erik ağacı ve orkide çiçekli bitkilere örnektir.</a:t>
            </a:r>
            <a:endParaRPr sz="2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3961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127" descr="bandicam 2020-12-22 03-08-03-204"/>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518046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128" descr="bandicam 2020-12-22 03-08-40-280"/>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3427877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43" name="Google Shape;743;p129" descr="bandicam 2020-12-22 03-08-44-353"/>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3662272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130" descr="bandicam 2019-05-03 13-50-14-610"/>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282457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131" descr="bandicam 2019-05-03 13-50-16-256"/>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961580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132" descr="bandicam 2019-05-03 13-52-04-003"/>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7422601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133" descr="bandicam 2019-05-03 13-52-05-265"/>
          <p:cNvPicPr preferRelativeResize="0"/>
          <p:nvPr/>
        </p:nvPicPr>
        <p:blipFill rotWithShape="1">
          <a:blip r:embed="rId3">
            <a:alphaModFix/>
          </a:blip>
          <a:srcRect/>
          <a:stretch/>
        </p:blipFill>
        <p:spPr>
          <a:xfrm>
            <a:off x="0" y="341314"/>
            <a:ext cx="9144000" cy="6175375"/>
          </a:xfrm>
          <a:prstGeom prst="rect">
            <a:avLst/>
          </a:prstGeom>
          <a:noFill/>
          <a:ln>
            <a:noFill/>
          </a:ln>
        </p:spPr>
      </p:pic>
    </p:spTree>
    <p:extLst>
      <p:ext uri="{BB962C8B-B14F-4D97-AF65-F5344CB8AC3E}">
        <p14:creationId xmlns:p14="http://schemas.microsoft.com/office/powerpoint/2010/main" val="1070020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134" descr="bandicam 2020-12-22 03-10-18-986"/>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1378955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135" descr="bandicam 2020-12-22 03-10-23-053"/>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4024603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136" descr="bandicam 2019-05-03 13-53-14-605"/>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829299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74" descr="bandicam 2019-05-03 13-58-06-177"/>
          <p:cNvPicPr preferRelativeResize="0"/>
          <p:nvPr/>
        </p:nvPicPr>
        <p:blipFill rotWithShape="1">
          <a:blip r:embed="rId3">
            <a:alphaModFix/>
          </a:blip>
          <a:srcRect/>
          <a:stretch/>
        </p:blipFill>
        <p:spPr>
          <a:xfrm>
            <a:off x="2194323" y="0"/>
            <a:ext cx="4755356" cy="6858000"/>
          </a:xfrm>
          <a:prstGeom prst="rect">
            <a:avLst/>
          </a:prstGeom>
          <a:noFill/>
          <a:ln>
            <a:noFill/>
          </a:ln>
        </p:spPr>
      </p:pic>
    </p:spTree>
    <p:extLst>
      <p:ext uri="{BB962C8B-B14F-4D97-AF65-F5344CB8AC3E}">
        <p14:creationId xmlns:p14="http://schemas.microsoft.com/office/powerpoint/2010/main" val="8557529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37" descr="bandicam 2019-05-03 13-53-16-462"/>
          <p:cNvPicPr preferRelativeResize="0"/>
          <p:nvPr/>
        </p:nvPicPr>
        <p:blipFill rotWithShape="1">
          <a:blip r:embed="rId3">
            <a:alphaModFix/>
          </a:blip>
          <a:srcRect/>
          <a:stretch/>
        </p:blipFill>
        <p:spPr>
          <a:xfrm>
            <a:off x="0" y="153989"/>
            <a:ext cx="9144001" cy="6550025"/>
          </a:xfrm>
          <a:prstGeom prst="rect">
            <a:avLst/>
          </a:prstGeom>
          <a:noFill/>
          <a:ln>
            <a:noFill/>
          </a:ln>
        </p:spPr>
      </p:pic>
    </p:spTree>
    <p:extLst>
      <p:ext uri="{BB962C8B-B14F-4D97-AF65-F5344CB8AC3E}">
        <p14:creationId xmlns:p14="http://schemas.microsoft.com/office/powerpoint/2010/main" val="181085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Google Shape;788;p138" descr="bandicam 2019-05-03 13-53-52-129"/>
          <p:cNvPicPr preferRelativeResize="0"/>
          <p:nvPr/>
        </p:nvPicPr>
        <p:blipFill rotWithShape="1">
          <a:blip r:embed="rId3">
            <a:alphaModFix/>
          </a:blip>
          <a:srcRect/>
          <a:stretch/>
        </p:blipFill>
        <p:spPr>
          <a:xfrm>
            <a:off x="0" y="71439"/>
            <a:ext cx="9144000" cy="6713537"/>
          </a:xfrm>
          <a:prstGeom prst="rect">
            <a:avLst/>
          </a:prstGeom>
          <a:noFill/>
          <a:ln>
            <a:noFill/>
          </a:ln>
        </p:spPr>
      </p:pic>
    </p:spTree>
    <p:extLst>
      <p:ext uri="{BB962C8B-B14F-4D97-AF65-F5344CB8AC3E}">
        <p14:creationId xmlns:p14="http://schemas.microsoft.com/office/powerpoint/2010/main" val="3182329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139" descr="bandicam 2019-05-03 13-53-53-776"/>
          <p:cNvPicPr preferRelativeResize="0"/>
          <p:nvPr/>
        </p:nvPicPr>
        <p:blipFill rotWithShape="1">
          <a:blip r:embed="rId3">
            <a:alphaModFix/>
          </a:blip>
          <a:srcRect/>
          <a:stretch/>
        </p:blipFill>
        <p:spPr>
          <a:xfrm>
            <a:off x="0" y="71439"/>
            <a:ext cx="9144000" cy="6713537"/>
          </a:xfrm>
          <a:prstGeom prst="rect">
            <a:avLst/>
          </a:prstGeom>
          <a:noFill/>
          <a:ln>
            <a:noFill/>
          </a:ln>
        </p:spPr>
      </p:pic>
    </p:spTree>
    <p:extLst>
      <p:ext uri="{BB962C8B-B14F-4D97-AF65-F5344CB8AC3E}">
        <p14:creationId xmlns:p14="http://schemas.microsoft.com/office/powerpoint/2010/main" val="2479028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140" descr="bandicam 2019-05-03 13-54-09-008"/>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152284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41" descr="bandicam 2019-05-03 13-54-10-606"/>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2410372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142" descr="bandicam 2019-05-03 13-54-12-158"/>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359021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143" descr="bandicam 2019-05-03 13-54-14-062"/>
          <p:cNvPicPr preferRelativeResize="0"/>
          <p:nvPr/>
        </p:nvPicPr>
        <p:blipFill rotWithShape="1">
          <a:blip r:embed="rId3">
            <a:alphaModFix/>
          </a:blip>
          <a:srcRect/>
          <a:stretch/>
        </p:blipFill>
        <p:spPr>
          <a:xfrm>
            <a:off x="0" y="109539"/>
            <a:ext cx="9144000" cy="6637337"/>
          </a:xfrm>
          <a:prstGeom prst="rect">
            <a:avLst/>
          </a:prstGeom>
          <a:noFill/>
          <a:ln>
            <a:noFill/>
          </a:ln>
        </p:spPr>
      </p:pic>
    </p:spTree>
    <p:extLst>
      <p:ext uri="{BB962C8B-B14F-4D97-AF65-F5344CB8AC3E}">
        <p14:creationId xmlns:p14="http://schemas.microsoft.com/office/powerpoint/2010/main" val="15981550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44" descr="bandicam 2019-05-03 13-54-32-747"/>
          <p:cNvPicPr preferRelativeResize="0"/>
          <p:nvPr/>
        </p:nvPicPr>
        <p:blipFill rotWithShape="1">
          <a:blip r:embed="rId3">
            <a:alphaModFix/>
          </a:blip>
          <a:srcRect/>
          <a:stretch/>
        </p:blipFill>
        <p:spPr>
          <a:xfrm>
            <a:off x="0" y="76200"/>
            <a:ext cx="9144000" cy="6705600"/>
          </a:xfrm>
          <a:prstGeom prst="rect">
            <a:avLst/>
          </a:prstGeom>
          <a:noFill/>
          <a:ln>
            <a:noFill/>
          </a:ln>
        </p:spPr>
      </p:pic>
    </p:spTree>
    <p:extLst>
      <p:ext uri="{BB962C8B-B14F-4D97-AF65-F5344CB8AC3E}">
        <p14:creationId xmlns:p14="http://schemas.microsoft.com/office/powerpoint/2010/main" val="4147047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145" descr="bandicam 2019-05-03 13-54-34-605"/>
          <p:cNvPicPr preferRelativeResize="0"/>
          <p:nvPr/>
        </p:nvPicPr>
        <p:blipFill rotWithShape="1">
          <a:blip r:embed="rId3">
            <a:alphaModFix/>
          </a:blip>
          <a:srcRect/>
          <a:stretch/>
        </p:blipFill>
        <p:spPr>
          <a:xfrm>
            <a:off x="0" y="76200"/>
            <a:ext cx="9144000" cy="6705600"/>
          </a:xfrm>
          <a:prstGeom prst="rect">
            <a:avLst/>
          </a:prstGeom>
          <a:noFill/>
          <a:ln>
            <a:noFill/>
          </a:ln>
        </p:spPr>
      </p:pic>
    </p:spTree>
    <p:extLst>
      <p:ext uri="{BB962C8B-B14F-4D97-AF65-F5344CB8AC3E}">
        <p14:creationId xmlns:p14="http://schemas.microsoft.com/office/powerpoint/2010/main" val="1451648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146" descr="bandicam 2020-12-22 03-09-46-092"/>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214021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75" descr="bandicam 2019-05-03 13-58-20-844"/>
          <p:cNvPicPr preferRelativeResize="0"/>
          <p:nvPr/>
        </p:nvPicPr>
        <p:blipFill rotWithShape="1">
          <a:blip r:embed="rId3">
            <a:alphaModFix/>
          </a:blip>
          <a:srcRect/>
          <a:stretch/>
        </p:blipFill>
        <p:spPr>
          <a:xfrm>
            <a:off x="1097757" y="0"/>
            <a:ext cx="6947297" cy="6858000"/>
          </a:xfrm>
          <a:prstGeom prst="rect">
            <a:avLst/>
          </a:prstGeom>
          <a:noFill/>
          <a:ln>
            <a:noFill/>
          </a:ln>
        </p:spPr>
      </p:pic>
    </p:spTree>
    <p:extLst>
      <p:ext uri="{BB962C8B-B14F-4D97-AF65-F5344CB8AC3E}">
        <p14:creationId xmlns:p14="http://schemas.microsoft.com/office/powerpoint/2010/main" val="1851781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147" descr="bandicam 2020-12-22 03-09-50-187"/>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1893488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48" descr="bandicam 2020-12-22 03-10-27-125"/>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605651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149" descr="bandicam 2020-12-22 03-10-31-273"/>
          <p:cNvPicPr preferRelativeResize="0"/>
          <p:nvPr/>
        </p:nvPicPr>
        <p:blipFill rotWithShape="1">
          <a:blip r:embed="rId3">
            <a:alphaModFix/>
          </a:blip>
          <a:srcRect/>
          <a:stretch/>
        </p:blipFill>
        <p:spPr>
          <a:xfrm>
            <a:off x="54769" y="0"/>
            <a:ext cx="9034463" cy="6858000"/>
          </a:xfrm>
          <a:prstGeom prst="rect">
            <a:avLst/>
          </a:prstGeom>
          <a:noFill/>
          <a:ln>
            <a:noFill/>
          </a:ln>
        </p:spPr>
      </p:pic>
    </p:spTree>
    <p:extLst>
      <p:ext uri="{BB962C8B-B14F-4D97-AF65-F5344CB8AC3E}">
        <p14:creationId xmlns:p14="http://schemas.microsoft.com/office/powerpoint/2010/main" val="175744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76" descr="bandicam 2019-05-03 13-48-36-726"/>
          <p:cNvPicPr preferRelativeResize="0"/>
          <p:nvPr/>
        </p:nvPicPr>
        <p:blipFill rotWithShape="1">
          <a:blip r:embed="rId3">
            <a:alphaModFix/>
          </a:blip>
          <a:srcRect l="-119" t="11166" r="40552" b="60598"/>
          <a:stretch/>
        </p:blipFill>
        <p:spPr>
          <a:xfrm>
            <a:off x="2158464" y="1294597"/>
            <a:ext cx="5446697" cy="1737362"/>
          </a:xfrm>
          <a:prstGeom prst="rect">
            <a:avLst/>
          </a:prstGeom>
          <a:noFill/>
          <a:ln>
            <a:noFill/>
          </a:ln>
        </p:spPr>
      </p:pic>
      <p:pic>
        <p:nvPicPr>
          <p:cNvPr id="460" name="Google Shape;460;p76" descr="bandicam 2019-05-03 13-48-36-726"/>
          <p:cNvPicPr preferRelativeResize="0"/>
          <p:nvPr/>
        </p:nvPicPr>
        <p:blipFill rotWithShape="1">
          <a:blip r:embed="rId3">
            <a:alphaModFix/>
          </a:blip>
          <a:srcRect l="67657" r="1749" b="44955"/>
          <a:stretch/>
        </p:blipFill>
        <p:spPr>
          <a:xfrm>
            <a:off x="3483141" y="3105250"/>
            <a:ext cx="2797341" cy="3386990"/>
          </a:xfrm>
          <a:prstGeom prst="rect">
            <a:avLst/>
          </a:prstGeom>
          <a:noFill/>
          <a:ln>
            <a:noFill/>
          </a:ln>
        </p:spPr>
      </p:pic>
      <p:sp>
        <p:nvSpPr>
          <p:cNvPr id="461" name="Google Shape;461;p76"/>
          <p:cNvSpPr/>
          <p:nvPr/>
        </p:nvSpPr>
        <p:spPr>
          <a:xfrm>
            <a:off x="2796139" y="540703"/>
            <a:ext cx="5528475" cy="4002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tr-TR" sz="2000">
                <a:solidFill>
                  <a:schemeClr val="dk1"/>
                </a:solidFill>
                <a:latin typeface="Quattrocento Sans"/>
                <a:ea typeface="Quattrocento Sans"/>
                <a:cs typeface="Quattrocento Sans"/>
                <a:sym typeface="Quattrocento Sans"/>
              </a:rPr>
              <a:t>Çiçekli bitkinin kısımlarını dörde ayırabiliriz:</a:t>
            </a:r>
            <a:endParaRPr sz="2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598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Words>
  <Application>Microsoft Office PowerPoint</Application>
  <PresentationFormat>Ekran Gösterisi (4:3)</PresentationFormat>
  <Paragraphs>63</Paragraphs>
  <Slides>82</Slides>
  <Notes>82</Notes>
  <HiddenSlides>0</HiddenSlides>
  <MMClips>0</MMClips>
  <ScaleCrop>false</ScaleCrop>
  <HeadingPairs>
    <vt:vector size="4" baseType="variant">
      <vt:variant>
        <vt:lpstr>Tema</vt:lpstr>
      </vt:variant>
      <vt:variant>
        <vt:i4>1</vt:i4>
      </vt:variant>
      <vt:variant>
        <vt:lpstr>Slayt Başlıkları</vt:lpstr>
      </vt:variant>
      <vt:variant>
        <vt:i4>82</vt:i4>
      </vt:variant>
    </vt:vector>
  </HeadingPairs>
  <TitlesOfParts>
    <vt:vector size="83"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ARA 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1</cp:revision>
  <dcterms:created xsi:type="dcterms:W3CDTF">2022-04-04T17:26:35Z</dcterms:created>
  <dcterms:modified xsi:type="dcterms:W3CDTF">2022-04-04T17:27:10Z</dcterms:modified>
</cp:coreProperties>
</file>