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51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14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50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52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49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48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141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52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46.xml"/>
  <Override ContentType="application/vnd.openxmlformats-officedocument.presentationml.slide+xml" PartName="/ppt/slides/slide150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47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14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51.xml"/>
  <Override ContentType="application/vnd.openxmlformats-officedocument.presentationml.slide+xml" PartName="/ppt/slides/slide109.xml"/>
  <Override ContentType="application/vnd.openxmlformats-officedocument.presentationml.slide+xml" PartName="/ppt/slides/slide134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43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3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</p:sldIdLst>
  <p:sldSz cy="6858000" cx="12192000"/>
  <p:notesSz cx="6858000" cy="9144000"/>
  <p:embeddedFontLst>
    <p:embeddedFont>
      <p:font typeface="Arial Black"/>
      <p:regular r:id="rId1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9" Type="http://schemas.openxmlformats.org/officeDocument/2006/relationships/slide" Target="slides/slide124.xml"/><Relationship Id="rId128" Type="http://schemas.openxmlformats.org/officeDocument/2006/relationships/slide" Target="slides/slide123.xml"/><Relationship Id="rId127" Type="http://schemas.openxmlformats.org/officeDocument/2006/relationships/slide" Target="slides/slide122.xml"/><Relationship Id="rId126" Type="http://schemas.openxmlformats.org/officeDocument/2006/relationships/slide" Target="slides/slide121.xml"/><Relationship Id="rId26" Type="http://schemas.openxmlformats.org/officeDocument/2006/relationships/slide" Target="slides/slide21.xml"/><Relationship Id="rId121" Type="http://schemas.openxmlformats.org/officeDocument/2006/relationships/slide" Target="slides/slide116.xml"/><Relationship Id="rId25" Type="http://schemas.openxmlformats.org/officeDocument/2006/relationships/slide" Target="slides/slide20.xml"/><Relationship Id="rId120" Type="http://schemas.openxmlformats.org/officeDocument/2006/relationships/slide" Target="slides/slide115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slide" Target="slides/slide120.xml"/><Relationship Id="rId29" Type="http://schemas.openxmlformats.org/officeDocument/2006/relationships/slide" Target="slides/slide24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150" Type="http://schemas.openxmlformats.org/officeDocument/2006/relationships/slide" Target="slides/slide145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slide" Target="slides/slide144.xml"/><Relationship Id="rId4" Type="http://schemas.openxmlformats.org/officeDocument/2006/relationships/slideMaster" Target="slideMasters/slideMaster1.xml"/><Relationship Id="rId148" Type="http://schemas.openxmlformats.org/officeDocument/2006/relationships/slide" Target="slides/slide143.xml"/><Relationship Id="rId9" Type="http://schemas.openxmlformats.org/officeDocument/2006/relationships/slide" Target="slides/slide4.xml"/><Relationship Id="rId143" Type="http://schemas.openxmlformats.org/officeDocument/2006/relationships/slide" Target="slides/slide138.xml"/><Relationship Id="rId142" Type="http://schemas.openxmlformats.org/officeDocument/2006/relationships/slide" Target="slides/slide137.xml"/><Relationship Id="rId141" Type="http://schemas.openxmlformats.org/officeDocument/2006/relationships/slide" Target="slides/slide136.xml"/><Relationship Id="rId140" Type="http://schemas.openxmlformats.org/officeDocument/2006/relationships/slide" Target="slides/slide135.xml"/><Relationship Id="rId5" Type="http://schemas.openxmlformats.org/officeDocument/2006/relationships/notesMaster" Target="notesMasters/notesMaster1.xml"/><Relationship Id="rId147" Type="http://schemas.openxmlformats.org/officeDocument/2006/relationships/slide" Target="slides/slide142.xml"/><Relationship Id="rId6" Type="http://schemas.openxmlformats.org/officeDocument/2006/relationships/slide" Target="slides/slide1.xml"/><Relationship Id="rId146" Type="http://schemas.openxmlformats.org/officeDocument/2006/relationships/slide" Target="slides/slide141.xml"/><Relationship Id="rId7" Type="http://schemas.openxmlformats.org/officeDocument/2006/relationships/slide" Target="slides/slide2.xml"/><Relationship Id="rId145" Type="http://schemas.openxmlformats.org/officeDocument/2006/relationships/slide" Target="slides/slide140.xml"/><Relationship Id="rId8" Type="http://schemas.openxmlformats.org/officeDocument/2006/relationships/slide" Target="slides/slide3.xml"/><Relationship Id="rId144" Type="http://schemas.openxmlformats.org/officeDocument/2006/relationships/slide" Target="slides/slide139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139" Type="http://schemas.openxmlformats.org/officeDocument/2006/relationships/slide" Target="slides/slide134.xml"/><Relationship Id="rId138" Type="http://schemas.openxmlformats.org/officeDocument/2006/relationships/slide" Target="slides/slide133.xml"/><Relationship Id="rId137" Type="http://schemas.openxmlformats.org/officeDocument/2006/relationships/slide" Target="slides/slide132.xml"/><Relationship Id="rId132" Type="http://schemas.openxmlformats.org/officeDocument/2006/relationships/slide" Target="slides/slide127.xml"/><Relationship Id="rId131" Type="http://schemas.openxmlformats.org/officeDocument/2006/relationships/slide" Target="slides/slide126.xml"/><Relationship Id="rId130" Type="http://schemas.openxmlformats.org/officeDocument/2006/relationships/slide" Target="slides/slide125.xml"/><Relationship Id="rId136" Type="http://schemas.openxmlformats.org/officeDocument/2006/relationships/slide" Target="slides/slide131.xml"/><Relationship Id="rId135" Type="http://schemas.openxmlformats.org/officeDocument/2006/relationships/slide" Target="slides/slide130.xml"/><Relationship Id="rId134" Type="http://schemas.openxmlformats.org/officeDocument/2006/relationships/slide" Target="slides/slide129.xml"/><Relationship Id="rId133" Type="http://schemas.openxmlformats.org/officeDocument/2006/relationships/slide" Target="slides/slide12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154" Type="http://schemas.openxmlformats.org/officeDocument/2006/relationships/slide" Target="slides/slide149.xml"/><Relationship Id="rId58" Type="http://schemas.openxmlformats.org/officeDocument/2006/relationships/slide" Target="slides/slide53.xml"/><Relationship Id="rId153" Type="http://schemas.openxmlformats.org/officeDocument/2006/relationships/slide" Target="slides/slide148.xml"/><Relationship Id="rId152" Type="http://schemas.openxmlformats.org/officeDocument/2006/relationships/slide" Target="slides/slide147.xml"/><Relationship Id="rId151" Type="http://schemas.openxmlformats.org/officeDocument/2006/relationships/slide" Target="slides/slide146.xml"/><Relationship Id="rId158" Type="http://schemas.openxmlformats.org/officeDocument/2006/relationships/font" Target="fonts/ArialBlack-regular.fntdata"/><Relationship Id="rId157" Type="http://schemas.openxmlformats.org/officeDocument/2006/relationships/slide" Target="slides/slide152.xml"/><Relationship Id="rId156" Type="http://schemas.openxmlformats.org/officeDocument/2006/relationships/slide" Target="slides/slide151.xml"/><Relationship Id="rId155" Type="http://schemas.openxmlformats.org/officeDocument/2006/relationships/slide" Target="slides/slide15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1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1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1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1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1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1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1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1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1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1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1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1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1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1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1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1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1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1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1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1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1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1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1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1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1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1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1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1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1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1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1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1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1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1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1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1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1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1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1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1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1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1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1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1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1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1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p1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1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p1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1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0" name="Google Shape;510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8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18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03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13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06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09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17.jp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10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08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07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12.jp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16.jp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14.jpg"/><Relationship Id="rId4" Type="http://schemas.openxmlformats.org/officeDocument/2006/relationships/image" Target="../media/image115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37.jpg"/><Relationship Id="rId4" Type="http://schemas.openxmlformats.org/officeDocument/2006/relationships/hyperlink" Target="https://drive.google.com/file/d/1PQ-LMT3sS_asFy9cYGy-xs6Np5oE44If/view?usp=sharing" TargetMode="External"/><Relationship Id="rId5" Type="http://schemas.openxmlformats.org/officeDocument/2006/relationships/image" Target="../media/image121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19.jp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23.jp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31.jp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25.jp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24.jp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2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image" Target="../media/image14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30.jp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32.jpg"/><Relationship Id="rId4" Type="http://schemas.openxmlformats.org/officeDocument/2006/relationships/image" Target="../media/image120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36.jp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26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28.jp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134.jp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122.jp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135.jp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133.jp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12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138.jp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139.jpg"/><Relationship Id="rId4" Type="http://schemas.openxmlformats.org/officeDocument/2006/relationships/image" Target="../media/image141.pn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140.jp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144.jp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4.xml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149.jp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143.jp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145.jp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148.jp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14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147.jpg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151.jpg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158.jpg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152.jpg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4.xml"/><Relationship Id="rId3" Type="http://schemas.openxmlformats.org/officeDocument/2006/relationships/image" Target="../media/image155.jpg"/></Relationships>
</file>

<file path=ppt/slides/_rels/slide1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5.xml"/><Relationship Id="rId3" Type="http://schemas.openxmlformats.org/officeDocument/2006/relationships/image" Target="../media/image153.jpg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146.jpg"/></Relationships>
</file>

<file path=ppt/slides/_rels/slide1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156.jpg"/></Relationships>
</file>

<file path=ppt/slides/_rels/slide1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154.jpg"/></Relationships>
</file>

<file path=ppt/slides/_rels/slide1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15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160.jpg"/></Relationships>
</file>

<file path=ppt/slides/_rels/slide1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157.jpg"/></Relationships>
</file>

<file path=ppt/slides/_rels/slide1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15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6.gif"/><Relationship Id="rId4" Type="http://schemas.openxmlformats.org/officeDocument/2006/relationships/image" Target="../media/image54.gif"/><Relationship Id="rId5" Type="http://schemas.openxmlformats.org/officeDocument/2006/relationships/image" Target="../media/image44.gif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2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5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1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0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7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8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0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7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2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9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7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8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1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2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6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3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0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4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5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9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9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8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3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0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4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4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6.jpg"/><Relationship Id="rId4" Type="http://schemas.openxmlformats.org/officeDocument/2006/relationships/image" Target="../media/image82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3.jpg"/><Relationship Id="rId4" Type="http://schemas.openxmlformats.org/officeDocument/2006/relationships/image" Target="../media/image85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91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1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2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9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4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3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8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5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9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6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7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8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00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01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02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04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0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ctrTitle"/>
          </p:nvPr>
        </p:nvSpPr>
        <p:spPr>
          <a:xfrm>
            <a:off x="1400908" y="431397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lang="tr-TR">
                <a:solidFill>
                  <a:srgbClr val="FF0000"/>
                </a:solidFill>
              </a:rPr>
              <a:t>IŞIĞIN KIRILMASI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33421" y="461596"/>
            <a:ext cx="4534633" cy="504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12-077" id="135" name="Google Shape;13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5138"/>
            <a:ext cx="12191999" cy="592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9-01-622" id="618" name="Google Shape;618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9-05-162" id="623" name="Google Shape;623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5"/>
            <a:ext cx="1219200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9-06-678" id="628" name="Google Shape;628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5"/>
            <a:ext cx="1219200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9-17-057" id="633" name="Google Shape;633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9-20-944" id="638" name="Google Shape;638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9-22-499" id="643" name="Google Shape;643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9-23-684" id="648" name="Google Shape;648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9-24-867" id="653" name="Google Shape;653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9-26-054" id="658" name="Google Shape;658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9-27-187" id="663" name="Google Shape;663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13-439" id="140" name="Google Shape;14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5138"/>
            <a:ext cx="12191999" cy="592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8-57-659" id="668" name="Google Shape;668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5"/>
            <a:ext cx="1219200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8-59-638" id="673" name="Google Shape;673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5"/>
            <a:ext cx="1219200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9-34-854" id="678" name="Google Shape;678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124"/>
          <p:cNvSpPr txBox="1"/>
          <p:nvPr/>
        </p:nvSpPr>
        <p:spPr>
          <a:xfrm>
            <a:off x="660418" y="6320909"/>
            <a:ext cx="44598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Astigmat göz kusuru da merceklerle düzeltilir.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124"/>
          <p:cNvSpPr txBox="1"/>
          <p:nvPr/>
        </p:nvSpPr>
        <p:spPr>
          <a:xfrm>
            <a:off x="3464168" y="5653454"/>
            <a:ext cx="14419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(kontak lens)</a:t>
            </a:r>
            <a:endParaRPr i="1"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1" name="Google Shape;681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617" y="6249954"/>
            <a:ext cx="476801" cy="494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9-48-756" id="686" name="Google Shape;686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12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65875" y="224750"/>
            <a:ext cx="643850" cy="64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9-50-744" id="692" name="Google Shape;692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9-52-225" id="697" name="Google Shape;697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9-53-870" id="702" name="Google Shape;702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9-36-593" id="707" name="Google Shape;707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9-44-246" id="712" name="Google Shape;712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9-45-635" id="717" name="Google Shape;717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16-323" id="146" name="Google Shape;14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5138"/>
            <a:ext cx="12191999" cy="5927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TPCOgPjUM6cSuVbUqCkDdbbIevXau6YFDYQrp1BHseZxfOWW-sGpYCqtygUf3r3JfGvvJsyI_sopPBbOgUPLUnqvDVR7DnWTwrgJEcgwY40fJHON_F6xWLG08cJpNOKVJOck4u6WdZc" id="147" name="Google Shape;14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70456" y="1047964"/>
            <a:ext cx="2996881" cy="1964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9-46-897" id="722" name="Google Shape;722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9-57-986" id="727" name="Google Shape;727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133"/>
          <p:cNvSpPr txBox="1"/>
          <p:nvPr/>
        </p:nvSpPr>
        <p:spPr>
          <a:xfrm>
            <a:off x="2498057" y="6305520"/>
            <a:ext cx="615617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Dürbün ve deniz fenerinde de mercekler kullanılmaktadır.</a:t>
            </a:r>
            <a:endParaRPr/>
          </a:p>
        </p:txBody>
      </p:sp>
      <p:pic>
        <p:nvPicPr>
          <p:cNvPr id="729" name="Google Shape;729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9894" y="6242013"/>
            <a:ext cx="508163" cy="52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34"/>
          <p:cNvSpPr txBox="1"/>
          <p:nvPr/>
        </p:nvSpPr>
        <p:spPr>
          <a:xfrm>
            <a:off x="1080975" y="422000"/>
            <a:ext cx="946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Deniz fenerinde ışık ışınlarını dağıtmak için kalın kenarlı mercek kullanılır.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5" name="Google Shape;735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073" y="1100762"/>
            <a:ext cx="10204199" cy="5122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fenokulu.net/images/resim-2/gozun-yapisi.png" id="740" name="Google Shape;740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0474" y="1552755"/>
            <a:ext cx="3243232" cy="2931005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135"/>
          <p:cNvSpPr txBox="1"/>
          <p:nvPr/>
        </p:nvSpPr>
        <p:spPr>
          <a:xfrm>
            <a:off x="1043796" y="4597879"/>
            <a:ext cx="296748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Göz merceği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42" name="Google Shape;742;p135"/>
          <p:cNvCxnSpPr/>
          <p:nvPr/>
        </p:nvCxnSpPr>
        <p:spPr>
          <a:xfrm flipH="1" rot="10800000">
            <a:off x="1820474" y="3355675"/>
            <a:ext cx="827835" cy="1242204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743" name="Google Shape;743;p135"/>
          <p:cNvSpPr txBox="1"/>
          <p:nvPr/>
        </p:nvSpPr>
        <p:spPr>
          <a:xfrm>
            <a:off x="5063706" y="2099840"/>
            <a:ext cx="623689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İnce kenarlı mercek, gözün yapısında bulunur. Gözün yapısındaki ince kenarlı mercek cisimlerin görüntüsünü sarı benek üzerine düşürerek net görüntü oluşmasını sağlar.</a:t>
            </a:r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50-12-198" id="748" name="Google Shape;748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50-13-763" id="753" name="Google Shape;753;p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50-15-243" id="758" name="Google Shape;758;p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50-16-834" id="763" name="Google Shape;763;p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50-18-542" id="768" name="Google Shape;768;p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50-19-991" id="773" name="Google Shape;773;p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18-974" id="152" name="Google Shape;15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5138"/>
            <a:ext cx="12191999" cy="592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50-21-476" id="778" name="Google Shape;778;p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50-00-274" id="783" name="Google Shape;783;p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1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2977" y="694776"/>
            <a:ext cx="4789023" cy="3954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50-05-089" id="789" name="Google Shape;789;p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50-06-418" id="794" name="Google Shape;794;p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46"/>
          <p:cNvSpPr txBox="1"/>
          <p:nvPr>
            <p:ph type="ctrTitle"/>
          </p:nvPr>
        </p:nvSpPr>
        <p:spPr>
          <a:xfrm>
            <a:off x="1260231" y="160594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b="1" lang="tr-TR">
                <a:solidFill>
                  <a:srgbClr val="FF0000"/>
                </a:solidFill>
              </a:rPr>
              <a:t>DEĞERLENDİRME SORULARI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9-08-096" id="804" name="Google Shape;804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5"/>
            <a:ext cx="1219200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9-09-928" id="809" name="Google Shape;809;p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5"/>
            <a:ext cx="1219200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9-21-326" id="814" name="Google Shape;814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6363"/>
            <a:ext cx="12192000" cy="6643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9-22-713" id="819" name="Google Shape;819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6363"/>
            <a:ext cx="12192000" cy="6643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6-19 19-23-33-281" id="824" name="Google Shape;824;p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12191999" cy="684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24-040" id="157" name="Google Shape;15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29969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6-19 19-23-34-916" id="829" name="Google Shape;829;p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12191999" cy="684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6-19 19-23-38-981" id="834" name="Google Shape;834;p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12191999" cy="684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6-19 19-23-41-135" id="839" name="Google Shape;839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12191999" cy="684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6-19 19-23-53-092" id="844" name="Google Shape;844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12191999" cy="684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6-19 19-23-54-622" id="849" name="Google Shape;849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12191999" cy="684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6-19 19-23-57-619" id="854" name="Google Shape;854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12191999" cy="684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6-19 19-23-59-236" id="859" name="Google Shape;859;p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12191999" cy="684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6-19 19-24-03-671" id="864" name="Google Shape;864;p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12191999" cy="684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6-19 19-24-05-125" id="869" name="Google Shape;869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12191999" cy="684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1-00-13-932" id="874" name="Google Shape;874;p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8263"/>
            <a:ext cx="12192001" cy="671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28-982" id="162" name="Google Shape;16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1-00-15-573" id="879" name="Google Shape;879;p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8263"/>
            <a:ext cx="12192001" cy="671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1-00-17-243" id="884" name="Google Shape;884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8263"/>
            <a:ext cx="12192001" cy="671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1-00-19-062" id="889" name="Google Shape;889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8263"/>
            <a:ext cx="12192001" cy="671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31-442" id="167" name="Google Shape;16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32-909" id="172" name="Google Shape;17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36-164" id="177" name="Google Shape;17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50-355" id="182" name="Google Shape;18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5-47-931" id="94" name="Google Shape;9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5138"/>
            <a:ext cx="12191999" cy="592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51-905" id="187" name="Google Shape;18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53-250" id="192" name="Google Shape;19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54-453" id="197" name="Google Shape;19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55-811" id="202" name="Google Shape;20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57-120" id="207" name="Google Shape;20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58-880" id="212" name="Google Shape;21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00-688" id="217" name="Google Shape;21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01-952" id="222" name="Google Shape;22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5152"/>
            <a:ext cx="12191999" cy="615473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9"/>
          <p:cNvSpPr/>
          <p:nvPr/>
        </p:nvSpPr>
        <p:spPr>
          <a:xfrm>
            <a:off x="10417996" y="2054832"/>
            <a:ext cx="303087" cy="313361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9"/>
          <p:cNvSpPr txBox="1"/>
          <p:nvPr/>
        </p:nvSpPr>
        <p:spPr>
          <a:xfrm>
            <a:off x="10417996" y="1944719"/>
            <a:ext cx="110960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-T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03-234" id="229" name="Google Shape;22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0"/>
          <p:cNvSpPr txBox="1"/>
          <p:nvPr/>
        </p:nvSpPr>
        <p:spPr>
          <a:xfrm>
            <a:off x="10376898" y="1977776"/>
            <a:ext cx="110960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</a:t>
            </a:r>
            <a:endParaRPr sz="2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31" name="Google Shape;231;p40"/>
          <p:cNvSpPr/>
          <p:nvPr/>
        </p:nvSpPr>
        <p:spPr>
          <a:xfrm>
            <a:off x="10417996" y="2054832"/>
            <a:ext cx="303087" cy="313361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40"/>
          <p:cNvSpPr txBox="1"/>
          <p:nvPr/>
        </p:nvSpPr>
        <p:spPr>
          <a:xfrm>
            <a:off x="10417996" y="1977775"/>
            <a:ext cx="110960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04-384" id="237" name="Google Shape;23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1"/>
          <p:cNvSpPr txBox="1"/>
          <p:nvPr/>
        </p:nvSpPr>
        <p:spPr>
          <a:xfrm>
            <a:off x="10376898" y="1977776"/>
            <a:ext cx="110960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</a:t>
            </a:r>
            <a:endParaRPr sz="2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39" name="Google Shape;239;p41"/>
          <p:cNvSpPr/>
          <p:nvPr/>
        </p:nvSpPr>
        <p:spPr>
          <a:xfrm>
            <a:off x="10417996" y="2054832"/>
            <a:ext cx="303087" cy="313361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41"/>
          <p:cNvSpPr txBox="1"/>
          <p:nvPr/>
        </p:nvSpPr>
        <p:spPr>
          <a:xfrm>
            <a:off x="10417996" y="1977775"/>
            <a:ext cx="110960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5-52-055" id="99" name="Google Shape;9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5138"/>
            <a:ext cx="12191999" cy="592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06-019" id="245" name="Google Shape;24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2"/>
          <p:cNvSpPr txBox="1"/>
          <p:nvPr/>
        </p:nvSpPr>
        <p:spPr>
          <a:xfrm>
            <a:off x="10376898" y="1977776"/>
            <a:ext cx="110960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</a:t>
            </a:r>
            <a:endParaRPr sz="2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7" name="Google Shape;247;p42"/>
          <p:cNvSpPr/>
          <p:nvPr/>
        </p:nvSpPr>
        <p:spPr>
          <a:xfrm>
            <a:off x="10417996" y="2054832"/>
            <a:ext cx="303087" cy="313361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42"/>
          <p:cNvSpPr txBox="1"/>
          <p:nvPr/>
        </p:nvSpPr>
        <p:spPr>
          <a:xfrm>
            <a:off x="10417996" y="1977775"/>
            <a:ext cx="110960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07-266" id="253" name="Google Shape;25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3"/>
          <p:cNvSpPr txBox="1"/>
          <p:nvPr/>
        </p:nvSpPr>
        <p:spPr>
          <a:xfrm>
            <a:off x="10376898" y="1977776"/>
            <a:ext cx="110960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</a:t>
            </a:r>
            <a:endParaRPr sz="2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5" name="Google Shape;255;p43"/>
          <p:cNvSpPr/>
          <p:nvPr/>
        </p:nvSpPr>
        <p:spPr>
          <a:xfrm>
            <a:off x="10417996" y="2054832"/>
            <a:ext cx="303087" cy="313361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3"/>
          <p:cNvSpPr txBox="1"/>
          <p:nvPr/>
        </p:nvSpPr>
        <p:spPr>
          <a:xfrm>
            <a:off x="10417996" y="1977776"/>
            <a:ext cx="110960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10-126" id="261" name="Google Shape;26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11-514" id="266" name="Google Shape;26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12-764" id="271" name="Google Shape;27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14-086" id="276" name="Google Shape;27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44-509" id="281" name="Google Shape;28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46-276" id="286" name="Google Shape;28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48-037" id="291" name="Google Shape;29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16-592" id="296" name="Google Shape;29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5-55-635" id="104" name="Google Shape;10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5138"/>
            <a:ext cx="12191999" cy="592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18-565" id="301" name="Google Shape;30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19-978" id="306" name="Google Shape;30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22-961" id="311" name="Google Shape;31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32-857" id="316" name="Google Shape;31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34-340" id="321" name="Google Shape;32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uzmanportal.com/files/2010/05/serap_olusumu.jpg" id="326" name="Google Shape;326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7681" y="1015382"/>
            <a:ext cx="9167919" cy="557884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7"/>
          <p:cNvSpPr txBox="1"/>
          <p:nvPr/>
        </p:nvSpPr>
        <p:spPr>
          <a:xfrm>
            <a:off x="1347681" y="372101"/>
            <a:ext cx="944048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Serap görme ışığın kırılması sebebiyle oluşur.</a:t>
            </a:r>
            <a:endParaRPr b="1"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bre04" id="332" name="Google Shape;33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285" y="1557341"/>
            <a:ext cx="2192867" cy="2232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bre04" id="333" name="Google Shape;333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0800000">
            <a:off x="912285" y="3789363"/>
            <a:ext cx="2192867" cy="20875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if415" id="334" name="Google Shape;334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1472335" y="3141664"/>
            <a:ext cx="376767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8"/>
          <p:cNvSpPr txBox="1"/>
          <p:nvPr/>
        </p:nvSpPr>
        <p:spPr>
          <a:xfrm>
            <a:off x="8496302" y="1125540"/>
            <a:ext cx="191981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1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SOĞUK HAVA</a:t>
            </a:r>
            <a:r>
              <a:rPr lang="tr-TR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</p:txBody>
      </p:sp>
      <p:sp>
        <p:nvSpPr>
          <p:cNvPr id="336" name="Google Shape;336;p58"/>
          <p:cNvSpPr txBox="1"/>
          <p:nvPr/>
        </p:nvSpPr>
        <p:spPr>
          <a:xfrm>
            <a:off x="4656669" y="3284540"/>
            <a:ext cx="191981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10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SICAK HAVA</a:t>
            </a:r>
            <a:r>
              <a:rPr lang="tr-TR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</p:txBody>
      </p:sp>
      <p:sp>
        <p:nvSpPr>
          <p:cNvPr id="337" name="Google Shape;337;p58"/>
          <p:cNvSpPr/>
          <p:nvPr/>
        </p:nvSpPr>
        <p:spPr>
          <a:xfrm>
            <a:off x="3024717" y="2565403"/>
            <a:ext cx="8447616" cy="1211263"/>
          </a:xfrm>
          <a:custGeom>
            <a:rect b="b" l="l" r="r" t="t"/>
            <a:pathLst>
              <a:path extrusionOk="0" h="763" w="3991">
                <a:moveTo>
                  <a:pt x="0" y="0"/>
                </a:moveTo>
                <a:cubicBezTo>
                  <a:pt x="756" y="298"/>
                  <a:pt x="1512" y="597"/>
                  <a:pt x="2177" y="680"/>
                </a:cubicBezTo>
                <a:cubicBezTo>
                  <a:pt x="2842" y="763"/>
                  <a:pt x="3689" y="529"/>
                  <a:pt x="3991" y="499"/>
                </a:cubicBezTo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8" name="Google Shape;338;p58"/>
          <p:cNvCxnSpPr/>
          <p:nvPr/>
        </p:nvCxnSpPr>
        <p:spPr>
          <a:xfrm flipH="1" rot="10800000">
            <a:off x="3024717" y="3357563"/>
            <a:ext cx="8447616" cy="15113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615" y="264828"/>
            <a:ext cx="11412416" cy="6364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rasyonalist.org/wp-content/uploads/2016/12/hot_asphalt_heat-654x455.jpg" id="349" name="Google Shape;34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1" cy="694258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60"/>
          <p:cNvSpPr txBox="1"/>
          <p:nvPr/>
        </p:nvSpPr>
        <p:spPr>
          <a:xfrm>
            <a:off x="4167072" y="295272"/>
            <a:ext cx="464195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ASFALTTA SU GÖRMEK</a:t>
            </a:r>
            <a:endParaRPr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40-788" id="355" name="Google Shape;35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5-58-663" id="109" name="Google Shape;10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5138"/>
            <a:ext cx="12191999" cy="592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42-102" id="360" name="Google Shape;360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43-446" id="365" name="Google Shape;365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45-004" id="370" name="Google Shape;37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46-838" id="375" name="Google Shape;375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48-158" id="380" name="Google Shape;38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49-999" id="385" name="Google Shape;385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51-521" id="390" name="Google Shape;390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52-889" id="395" name="Google Shape;39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54-640" id="400" name="Google Shape;400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55-996" id="405" name="Google Shape;40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01-173" id="114" name="Google Shape;11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5138"/>
            <a:ext cx="12191999" cy="5927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81kNLmhRIDcDd3Fat12B35h5jD27CmGZELyN9vf-WAAPQ0HmaOLKXtti8JmgWLr6w_vlBiagWYfVimNcZlRT42zE8460BXGavZLa0hlM8cIh3bLCOXZ1ApA2ydRairEUPmR-zhEZYEI" id="115" name="Google Shape;11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8986" y="279382"/>
            <a:ext cx="3619500" cy="305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57-379" id="410" name="Google Shape;410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7-59-780" id="415" name="Google Shape;415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8-01-227" id="420" name="Google Shape;420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8-03-077" id="425" name="Google Shape;425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8-05-090" id="430" name="Google Shape;430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8-06-421" id="435" name="Google Shape;435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8"/>
          <p:cNvSpPr txBox="1"/>
          <p:nvPr>
            <p:ph type="ctrTitle"/>
          </p:nvPr>
        </p:nvSpPr>
        <p:spPr>
          <a:xfrm>
            <a:off x="1260231" y="160594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b="1" lang="tr-TR">
                <a:solidFill>
                  <a:srgbClr val="FF0000"/>
                </a:solidFill>
              </a:rPr>
              <a:t>ARA DEĞERLENDİRME SORULARI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8-47-440" id="445" name="Google Shape;445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5"/>
            <a:ext cx="1219200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8-50-095" id="450" name="Google Shape;450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5"/>
            <a:ext cx="1219200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8-51-603" id="455" name="Google Shape;455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5"/>
            <a:ext cx="1219200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02-752" id="120" name="Google Shape;12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5138"/>
            <a:ext cx="12191999" cy="592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8-53-304" id="460" name="Google Shape;460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5"/>
            <a:ext cx="1219200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9-00-900" id="465" name="Google Shape;465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5"/>
            <a:ext cx="1219200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9-03-892" id="470" name="Google Shape;470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5"/>
            <a:ext cx="1219200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9-11-238" id="475" name="Google Shape;475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5"/>
            <a:ext cx="1219200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9-12-830" id="480" name="Google Shape;480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5"/>
            <a:ext cx="1219200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9-14-232" id="485" name="Google Shape;485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5"/>
            <a:ext cx="1219200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9-16-281" id="490" name="Google Shape;490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875"/>
            <a:ext cx="1219200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5845" y="-127819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89"/>
          <p:cNvSpPr txBox="1"/>
          <p:nvPr>
            <p:ph type="ctrTitle"/>
          </p:nvPr>
        </p:nvSpPr>
        <p:spPr>
          <a:xfrm>
            <a:off x="1691148" y="-765431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600"/>
              <a:buFont typeface="Calibri"/>
              <a:buNone/>
            </a:pPr>
            <a:r>
              <a:rPr lang="tr-TR" sz="6600">
                <a:solidFill>
                  <a:srgbClr val="FFFF00"/>
                </a:solidFill>
              </a:rPr>
              <a:t>MERCEKLER</a:t>
            </a:r>
            <a:endParaRPr sz="66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8-28-194" id="501" name="Google Shape;501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8-35-088" id="506" name="Google Shape;506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91"/>
          <p:cNvSpPr/>
          <p:nvPr/>
        </p:nvSpPr>
        <p:spPr>
          <a:xfrm>
            <a:off x="6385389" y="1993187"/>
            <a:ext cx="755150" cy="234764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04-909" id="125" name="Google Shape;12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5138"/>
            <a:ext cx="12191999" cy="592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8-39-744" id="513" name="Google Shape;513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551" y="5570121"/>
            <a:ext cx="816935" cy="847417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92"/>
          <p:cNvSpPr txBox="1"/>
          <p:nvPr/>
        </p:nvSpPr>
        <p:spPr>
          <a:xfrm>
            <a:off x="1636409" y="5809163"/>
            <a:ext cx="36032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Belirtilen olayların tersi de geçerlidir.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27265"/>
            <a:ext cx="12192000" cy="300775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93"/>
          <p:cNvSpPr txBox="1"/>
          <p:nvPr/>
        </p:nvSpPr>
        <p:spPr>
          <a:xfrm>
            <a:off x="2871020" y="186813"/>
            <a:ext cx="76494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İnce kenarlı mercek ışığı bir noktada toplanacak şekilde kırar.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93"/>
          <p:cNvSpPr txBox="1"/>
          <p:nvPr/>
        </p:nvSpPr>
        <p:spPr>
          <a:xfrm>
            <a:off x="2871020" y="3615500"/>
            <a:ext cx="76494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Kalın kenarlı mercek ışığı bir noktadan dağılıyormuş gibi kırar.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3" name="Google Shape;523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965314"/>
            <a:ext cx="12192000" cy="3007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6-33-671" id="528" name="Google Shape;528;p94"/>
          <p:cNvPicPr preferRelativeResize="0"/>
          <p:nvPr/>
        </p:nvPicPr>
        <p:blipFill rotWithShape="1">
          <a:blip r:embed="rId3">
            <a:alphaModFix/>
          </a:blip>
          <a:srcRect b="9600" l="716" r="18806" t="0"/>
          <a:stretch/>
        </p:blipFill>
        <p:spPr>
          <a:xfrm>
            <a:off x="87330" y="0"/>
            <a:ext cx="9811820" cy="6195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6-35-846" id="533" name="Google Shape;533;p95"/>
          <p:cNvPicPr preferRelativeResize="0"/>
          <p:nvPr/>
        </p:nvPicPr>
        <p:blipFill rotWithShape="1">
          <a:blip r:embed="rId3">
            <a:alphaModFix/>
          </a:blip>
          <a:srcRect b="10298" l="968" r="18216" t="0"/>
          <a:stretch/>
        </p:blipFill>
        <p:spPr>
          <a:xfrm>
            <a:off x="118152" y="1588"/>
            <a:ext cx="9852917" cy="6147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6-38-517" id="538" name="Google Shape;538;p96"/>
          <p:cNvPicPr preferRelativeResize="0"/>
          <p:nvPr/>
        </p:nvPicPr>
        <p:blipFill rotWithShape="1">
          <a:blip r:embed="rId3">
            <a:alphaModFix/>
          </a:blip>
          <a:srcRect b="9548" l="1011" r="18467" t="0"/>
          <a:stretch/>
        </p:blipFill>
        <p:spPr>
          <a:xfrm>
            <a:off x="123290" y="1589"/>
            <a:ext cx="9816957" cy="6198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6-42-200" id="543" name="Google Shape;543;p97"/>
          <p:cNvPicPr preferRelativeResize="0"/>
          <p:nvPr/>
        </p:nvPicPr>
        <p:blipFill rotWithShape="1">
          <a:blip r:embed="rId3">
            <a:alphaModFix/>
          </a:blip>
          <a:srcRect b="10648" l="1263" r="17921" t="0"/>
          <a:stretch/>
        </p:blipFill>
        <p:spPr>
          <a:xfrm>
            <a:off x="154112" y="1"/>
            <a:ext cx="9852917" cy="6123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6-50-627" id="548" name="Google Shape;548;p98"/>
          <p:cNvPicPr preferRelativeResize="0"/>
          <p:nvPr/>
        </p:nvPicPr>
        <p:blipFill rotWithShape="1">
          <a:blip r:embed="rId3">
            <a:alphaModFix/>
          </a:blip>
          <a:srcRect b="9399" l="19635" r="25716" t="0"/>
          <a:stretch/>
        </p:blipFill>
        <p:spPr>
          <a:xfrm>
            <a:off x="2393879" y="1589"/>
            <a:ext cx="6662792" cy="6209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26 10-56-52-665" id="553" name="Google Shape;553;p99"/>
          <p:cNvPicPr preferRelativeResize="0"/>
          <p:nvPr/>
        </p:nvPicPr>
        <p:blipFill rotWithShape="1">
          <a:blip r:embed="rId3">
            <a:alphaModFix/>
          </a:blip>
          <a:srcRect b="10275" l="18412" r="26138" t="0"/>
          <a:stretch/>
        </p:blipFill>
        <p:spPr>
          <a:xfrm>
            <a:off x="2260313" y="0"/>
            <a:ext cx="6760397" cy="6149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8-42-373" id="558" name="Google Shape;558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8-44-341" id="563" name="Google Shape;563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6-08-256" id="130" name="Google Shape;13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5138"/>
            <a:ext cx="12191999" cy="592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8-46-326" id="568" name="Google Shape;568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8-47-710" id="573" name="Google Shape;573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8-49-062" id="578" name="Google Shape;578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8-50-425" id="583" name="Google Shape;583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8-51-842" id="588" name="Google Shape;588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8-53-299" id="593" name="Google Shape;593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8-54-710" id="598" name="Google Shape;598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8-56-406" id="603" name="Google Shape;603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8-58-306" id="608" name="Google Shape;608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3-07 18-48-59-861" id="613" name="Google Shape;613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0838"/>
            <a:ext cx="12191999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is Teması">
  <a:themeElements>
    <a:clrScheme name="Ofi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