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6858000" cx="12192000"/>
  <p:notesSz cx="7102475" cy="10233025"/>
  <p:embeddedFontLst>
    <p:embeddedFont>
      <p:font typeface="Quattrocento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QuattrocentoSans-bold.fntdata"/><Relationship Id="rId63" Type="http://schemas.openxmlformats.org/officeDocument/2006/relationships/font" Target="fonts/QuattrocentoSans-regular.fntdata"/><Relationship Id="rId22" Type="http://schemas.openxmlformats.org/officeDocument/2006/relationships/slide" Target="slides/slide15.xml"/><Relationship Id="rId66" Type="http://schemas.openxmlformats.org/officeDocument/2006/relationships/font" Target="fonts/QuattrocentoSans-boldItalic.fntdata"/><Relationship Id="rId21" Type="http://schemas.openxmlformats.org/officeDocument/2006/relationships/slide" Target="slides/slide14.xml"/><Relationship Id="rId65" Type="http://schemas.openxmlformats.org/officeDocument/2006/relationships/font" Target="fonts/QuattrocentoSans-italic.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3077739" cy="513428"/>
          </a:xfrm>
          <a:prstGeom prst="rect">
            <a:avLst/>
          </a:prstGeom>
          <a:noFill/>
          <a:ln>
            <a:noFill/>
          </a:ln>
        </p:spPr>
        <p:txBody>
          <a:bodyPr anchorCtr="0" anchor="t" bIns="47375" lIns="94775" spcFirstLastPara="1" rIns="94775" wrap="square" tIns="473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3" y="2"/>
            <a:ext cx="3077739" cy="513428"/>
          </a:xfrm>
          <a:prstGeom prst="rect">
            <a:avLst/>
          </a:prstGeom>
          <a:noFill/>
          <a:ln>
            <a:noFill/>
          </a:ln>
        </p:spPr>
        <p:txBody>
          <a:bodyPr anchorCtr="0" anchor="t" bIns="47375" lIns="94775" spcFirstLastPara="1" rIns="94775" wrap="square" tIns="473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7" name="Google Shape;237;p1: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238" name="Google Shape;238;p1: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39" name="Google Shape;239;p1: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b11f612fc4_0_16: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b11f612fc4_0_16:notes"/>
          <p:cNvSpPr txBox="1"/>
          <p:nvPr>
            <p:ph idx="1" type="body"/>
          </p:nvPr>
        </p:nvSpPr>
        <p:spPr>
          <a:xfrm>
            <a:off x="710248" y="4924645"/>
            <a:ext cx="5682000" cy="4029300"/>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24" name="Google Shape;324;gb11f612fc4_0_16:notes"/>
          <p:cNvSpPr txBox="1"/>
          <p:nvPr>
            <p:ph idx="12" type="sldNum"/>
          </p:nvPr>
        </p:nvSpPr>
        <p:spPr>
          <a:xfrm>
            <a:off x="4023093" y="9719600"/>
            <a:ext cx="3077700" cy="513300"/>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325" name="Google Shape;325;gb11f612fc4_0_16:notes"/>
          <p:cNvSpPr txBox="1"/>
          <p:nvPr>
            <p:ph idx="11" type="ftr"/>
          </p:nvPr>
        </p:nvSpPr>
        <p:spPr>
          <a:xfrm>
            <a:off x="0" y="9719600"/>
            <a:ext cx="3077700" cy="513300"/>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26" name="Google Shape;326;gb11f612fc4_0_16:notes"/>
          <p:cNvSpPr txBox="1"/>
          <p:nvPr>
            <p:ph idx="3" type="hdr"/>
          </p:nvPr>
        </p:nvSpPr>
        <p:spPr>
          <a:xfrm>
            <a:off x="0" y="2"/>
            <a:ext cx="3077700" cy="513300"/>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0: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0: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33" name="Google Shape;333;p10: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34" name="Google Shape;334;p10: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35" name="Google Shape;335;p10: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1: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44" name="Google Shape;344;p11: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45" name="Google Shape;345;p11: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46" name="Google Shape;346;p11: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2: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54" name="Google Shape;354;p12: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355" name="Google Shape;355;p12: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56" name="Google Shape;356;p12: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b11f612fc4_0_32: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b11f612fc4_0_32:notes"/>
          <p:cNvSpPr txBox="1"/>
          <p:nvPr>
            <p:ph idx="1" type="body"/>
          </p:nvPr>
        </p:nvSpPr>
        <p:spPr>
          <a:xfrm>
            <a:off x="710248" y="4924645"/>
            <a:ext cx="5682000" cy="4029300"/>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64" name="Google Shape;364;gb11f612fc4_0_32:notes"/>
          <p:cNvSpPr txBox="1"/>
          <p:nvPr>
            <p:ph idx="12" type="sldNum"/>
          </p:nvPr>
        </p:nvSpPr>
        <p:spPr>
          <a:xfrm>
            <a:off x="4023093" y="9719600"/>
            <a:ext cx="3077700" cy="513300"/>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365" name="Google Shape;365;gb11f612fc4_0_32:notes"/>
          <p:cNvSpPr txBox="1"/>
          <p:nvPr>
            <p:ph idx="11" type="ftr"/>
          </p:nvPr>
        </p:nvSpPr>
        <p:spPr>
          <a:xfrm>
            <a:off x="0" y="9719600"/>
            <a:ext cx="3077700" cy="513300"/>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66" name="Google Shape;366;gb11f612fc4_0_32:notes"/>
          <p:cNvSpPr txBox="1"/>
          <p:nvPr>
            <p:ph idx="3" type="hdr"/>
          </p:nvPr>
        </p:nvSpPr>
        <p:spPr>
          <a:xfrm>
            <a:off x="0" y="2"/>
            <a:ext cx="3077700" cy="513300"/>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3: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3: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74" name="Google Shape;374;p13: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75" name="Google Shape;375;p13: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76" name="Google Shape;376;p13: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4: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83" name="Google Shape;383;p14: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84" name="Google Shape;384;p14: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85" name="Google Shape;385;p14: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b458d003f_0_125: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ab458d003f_0_125: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92" name="Google Shape;392;gab458d003f_0_125: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ab458d003f_0_139: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ab458d003f_0_139: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00" name="Google Shape;400;gab458d003f_0_139: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ab3c0b7643_2_0: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ab3c0b7643_2_0: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08" name="Google Shape;408;gab3c0b7643_2_0: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tr-TR"/>
              <a:t>ugpıugyıgı</a:t>
            </a:r>
            <a:endParaRPr/>
          </a:p>
        </p:txBody>
      </p:sp>
      <p:sp>
        <p:nvSpPr>
          <p:cNvPr id="245" name="Google Shape;245;p2: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246" name="Google Shape;246;p2: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47" name="Google Shape;247;p2: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ab3c0b7643_2_7: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ab3c0b7643_2_7: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16" name="Google Shape;416;gab3c0b7643_2_7: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ab3c0b7643_2_14: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ab3c0b7643_2_14: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24" name="Google Shape;424;gab3c0b7643_2_14: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b458d003f_0_146: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b458d003f_0_146: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32" name="Google Shape;432;gab458d003f_0_146: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ab3c0b7643_2_22: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ab3c0b7643_2_22: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40" name="Google Shape;440;gab3c0b7643_2_22: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ab3c0b7643_2_29: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ab3c0b7643_2_29: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48" name="Google Shape;448;gab3c0b7643_2_29: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a28fae8281_0_0: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a28fae8281_0_0: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56" name="Google Shape;456;ga28fae8281_0_0: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6: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64" name="Google Shape;464;p16: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465" name="Google Shape;465;p16: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466" name="Google Shape;466;p16: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7: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73" name="Google Shape;473;p17: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ab3c0b7643_4_0: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ab3c0b7643_4_0: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79" name="Google Shape;479;gab3c0b7643_4_0: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ab3c0b7643_4_7: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ab3c0b7643_4_7: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87" name="Google Shape;487;gab3c0b7643_4_7: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3: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54" name="Google Shape;254;p3: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255" name="Google Shape;255;p3: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56" name="Google Shape;256;p3: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26cf773a5_2_80: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94" name="Google Shape;494;gb26cf773a5_2_80: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b26cf773a5_2_84: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499" name="Google Shape;499;gb26cf773a5_2_8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ab3c0b7643_4_28: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ab3c0b7643_4_28: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05" name="Google Shape;505;gab3c0b7643_4_28: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ab3c0b7643_4_35: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ab3c0b7643_4_35: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13" name="Google Shape;513;gab3c0b7643_4_35: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ab3c0b7643_4_42: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ab3c0b7643_4_42: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21" name="Google Shape;521;gab3c0b7643_4_42: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b3c0b7643_4_49:notes"/>
          <p:cNvSpPr/>
          <p:nvPr>
            <p:ph idx="2" type="sldImg"/>
          </p:nvPr>
        </p:nvSpPr>
        <p:spPr>
          <a:xfrm>
            <a:off x="481013" y="1277938"/>
            <a:ext cx="6140400" cy="34545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ab3c0b7643_4_49:notes"/>
          <p:cNvSpPr txBox="1"/>
          <p:nvPr>
            <p:ph idx="1" type="body"/>
          </p:nvPr>
        </p:nvSpPr>
        <p:spPr>
          <a:xfrm>
            <a:off x="710248" y="4924645"/>
            <a:ext cx="5682000" cy="4029300"/>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29" name="Google Shape;529;gab3c0b7643_4_49:notes"/>
          <p:cNvSpPr txBox="1"/>
          <p:nvPr>
            <p:ph idx="12" type="sldNum"/>
          </p:nvPr>
        </p:nvSpPr>
        <p:spPr>
          <a:xfrm>
            <a:off x="4023093" y="9719600"/>
            <a:ext cx="3077700" cy="513300"/>
          </a:xfrm>
          <a:prstGeom prst="rect">
            <a:avLst/>
          </a:prstGeom>
        </p:spPr>
        <p:txBody>
          <a:bodyPr anchorCtr="0" anchor="b" bIns="47375" lIns="94775" spcFirstLastPara="1" rIns="94775" wrap="square" tIns="47375">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b26cf773a5_2_88: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36" name="Google Shape;536;gb26cf773a5_2_88: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b26cf773a5_2_92: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41" name="Google Shape;541;gb26cf773a5_2_9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b26cf773a5_2_96: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46" name="Google Shape;546;gb26cf773a5_2_9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b26cf773a5_2_100: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51" name="Google Shape;551;gb26cf773a5_2_100: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4: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63" name="Google Shape;263;p4: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64" name="Google Shape;264;p4: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65" name="Google Shape;265;p4: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b26cf773a5_2_104: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56" name="Google Shape;556;gb26cf773a5_2_10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b26cf773a5_2_108: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61" name="Google Shape;561;gb26cf773a5_2_108: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26cf773a5_2_112: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66" name="Google Shape;566;gb26cf773a5_2_11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b26cf773a5_2_116: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71" name="Google Shape;571;gb26cf773a5_2_11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b26cf773a5_2_120: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76" name="Google Shape;576;gb26cf773a5_2_120: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b26cf773a5_2_124: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81" name="Google Shape;581;gb26cf773a5_2_12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b26cf773a5_2_128: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86" name="Google Shape;586;gb26cf773a5_2_128: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b26cf773a5_2_132: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91" name="Google Shape;591;gb26cf773a5_2_13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b26cf773a5_2_136: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596" name="Google Shape;596;gb26cf773a5_2_13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b26cf773a5_2_140: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601" name="Google Shape;601;gb26cf773a5_2_140: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5: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5: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73" name="Google Shape;273;p5: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74" name="Google Shape;274;p5: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75" name="Google Shape;275;p5: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b269edf21c_5_75:notes"/>
          <p:cNvSpPr txBox="1"/>
          <p:nvPr>
            <p:ph idx="1" type="body"/>
          </p:nvPr>
        </p:nvSpPr>
        <p:spPr>
          <a:xfrm>
            <a:off x="710248" y="4860687"/>
            <a:ext cx="5681980" cy="4604861"/>
          </a:xfrm>
          <a:prstGeom prst="rect">
            <a:avLst/>
          </a:prstGeom>
        </p:spPr>
        <p:txBody>
          <a:bodyPr anchorCtr="0" anchor="t" bIns="97225" lIns="97225" spcFirstLastPara="1" rIns="97225" wrap="square" tIns="97225">
            <a:noAutofit/>
          </a:bodyPr>
          <a:lstStyle/>
          <a:p>
            <a:pPr indent="0" lvl="0" marL="0" rtl="0" algn="l">
              <a:spcBef>
                <a:spcPts val="0"/>
              </a:spcBef>
              <a:spcAft>
                <a:spcPts val="0"/>
              </a:spcAft>
              <a:buNone/>
            </a:pPr>
            <a:r>
              <a:t/>
            </a:r>
            <a:endParaRPr/>
          </a:p>
        </p:txBody>
      </p:sp>
      <p:sp>
        <p:nvSpPr>
          <p:cNvPr id="606" name="Google Shape;606;gb269edf21c_5_75:notes"/>
          <p:cNvSpPr/>
          <p:nvPr>
            <p:ph idx="2" type="sldImg"/>
          </p:nvPr>
        </p:nvSpPr>
        <p:spPr>
          <a:xfrm>
            <a:off x="1183979" y="767477"/>
            <a:ext cx="4735216" cy="3837384"/>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b269edf21c_5_80:notes"/>
          <p:cNvSpPr txBox="1"/>
          <p:nvPr>
            <p:ph idx="1" type="body"/>
          </p:nvPr>
        </p:nvSpPr>
        <p:spPr>
          <a:xfrm>
            <a:off x="710248" y="4860687"/>
            <a:ext cx="5681980" cy="4604861"/>
          </a:xfrm>
          <a:prstGeom prst="rect">
            <a:avLst/>
          </a:prstGeom>
        </p:spPr>
        <p:txBody>
          <a:bodyPr anchorCtr="0" anchor="t" bIns="97225" lIns="97225" spcFirstLastPara="1" rIns="97225" wrap="square" tIns="97225">
            <a:noAutofit/>
          </a:bodyPr>
          <a:lstStyle/>
          <a:p>
            <a:pPr indent="0" lvl="0" marL="0" rtl="0" algn="l">
              <a:spcBef>
                <a:spcPts val="0"/>
              </a:spcBef>
              <a:spcAft>
                <a:spcPts val="0"/>
              </a:spcAft>
              <a:buNone/>
            </a:pPr>
            <a:r>
              <a:t/>
            </a:r>
            <a:endParaRPr/>
          </a:p>
        </p:txBody>
      </p:sp>
      <p:sp>
        <p:nvSpPr>
          <p:cNvPr id="611" name="Google Shape;611;gb269edf21c_5_80:notes"/>
          <p:cNvSpPr/>
          <p:nvPr>
            <p:ph idx="2" type="sldImg"/>
          </p:nvPr>
        </p:nvSpPr>
        <p:spPr>
          <a:xfrm>
            <a:off x="1183979" y="767477"/>
            <a:ext cx="4735216" cy="3837384"/>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b26cf773a5_2_144: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616" name="Google Shape;616;gb26cf773a5_2_144: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b26cf773a5_2_148: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621" name="Google Shape;621;gb26cf773a5_2_148: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b26cf773a5_2_152: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626" name="Google Shape;626;gb26cf773a5_2_152: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b26cf773a5_2_156:notes"/>
          <p:cNvSpPr txBox="1"/>
          <p:nvPr>
            <p:ph idx="1" type="body"/>
          </p:nvPr>
        </p:nvSpPr>
        <p:spPr>
          <a:xfrm>
            <a:off x="710248" y="4924645"/>
            <a:ext cx="5681980" cy="4029254"/>
          </a:xfrm>
          <a:prstGeom prst="rect">
            <a:avLst/>
          </a:prstGeom>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631" name="Google Shape;631;gb26cf773a5_2_15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6: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6: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82" name="Google Shape;282;p6: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283" name="Google Shape;283;p6: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84" name="Google Shape;284;p6: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7: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7: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93" name="Google Shape;293;p7: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294" name="Google Shape;294;p7: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295" name="Google Shape;295;p7: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8: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04" name="Google Shape;304;p8: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305" name="Google Shape;305;p8: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06" name="Google Shape;306;p8: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p:nvPr>
            <p:ph idx="2" type="sldImg"/>
          </p:nvPr>
        </p:nvSpPr>
        <p:spPr>
          <a:xfrm>
            <a:off x="481013" y="1277938"/>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9:notes"/>
          <p:cNvSpPr txBox="1"/>
          <p:nvPr>
            <p:ph idx="1" type="body"/>
          </p:nvPr>
        </p:nvSpPr>
        <p:spPr>
          <a:xfrm>
            <a:off x="710248" y="4924645"/>
            <a:ext cx="5681980" cy="4029254"/>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
        <p:nvSpPr>
          <p:cNvPr id="314" name="Google Shape;314;p9:notes"/>
          <p:cNvSpPr txBox="1"/>
          <p:nvPr>
            <p:ph idx="12" type="sldNum"/>
          </p:nvPr>
        </p:nvSpPr>
        <p:spPr>
          <a:xfrm>
            <a:off x="4023093" y="9719600"/>
            <a:ext cx="3077739" cy="513427"/>
          </a:xfrm>
          <a:prstGeom prst="rect">
            <a:avLst/>
          </a:prstGeom>
          <a:noFill/>
          <a:ln>
            <a:noFill/>
          </a:ln>
        </p:spPr>
        <p:txBody>
          <a:bodyPr anchorCtr="0" anchor="b" bIns="47375" lIns="94775" spcFirstLastPara="1" rIns="94775" wrap="square" tIns="47375">
            <a:noAutofit/>
          </a:bodyPr>
          <a:lstStyle/>
          <a:p>
            <a:pPr indent="0" lvl="0" marL="0" rtl="0" algn="r">
              <a:spcBef>
                <a:spcPts val="0"/>
              </a:spcBef>
              <a:spcAft>
                <a:spcPts val="0"/>
              </a:spcAft>
              <a:buNone/>
            </a:pPr>
            <a:fld id="{00000000-1234-1234-1234-123412341234}" type="slidenum">
              <a:rPr lang="tr-TR"/>
              <a:t>‹#›</a:t>
            </a:fld>
            <a:endParaRPr/>
          </a:p>
        </p:txBody>
      </p:sp>
      <p:sp>
        <p:nvSpPr>
          <p:cNvPr id="315" name="Google Shape;315;p9:notes"/>
          <p:cNvSpPr txBox="1"/>
          <p:nvPr>
            <p:ph idx="11" type="ftr"/>
          </p:nvPr>
        </p:nvSpPr>
        <p:spPr>
          <a:xfrm>
            <a:off x="0" y="9719600"/>
            <a:ext cx="3077739" cy="513427"/>
          </a:xfrm>
          <a:prstGeom prst="rect">
            <a:avLst/>
          </a:prstGeom>
          <a:noFill/>
          <a:ln>
            <a:noFill/>
          </a:ln>
        </p:spPr>
        <p:txBody>
          <a:bodyPr anchorCtr="0" anchor="b" bIns="47375" lIns="94775" spcFirstLastPara="1" rIns="94775" wrap="square" tIns="47375">
            <a:noAutofit/>
          </a:bodyPr>
          <a:lstStyle/>
          <a:p>
            <a:pPr indent="0" lvl="0" marL="0" rtl="0" algn="l">
              <a:spcBef>
                <a:spcPts val="0"/>
              </a:spcBef>
              <a:spcAft>
                <a:spcPts val="0"/>
              </a:spcAft>
              <a:buNone/>
            </a:pPr>
            <a:r>
              <a:t/>
            </a:r>
            <a:endParaRPr/>
          </a:p>
        </p:txBody>
      </p:sp>
      <p:sp>
        <p:nvSpPr>
          <p:cNvPr id="316" name="Google Shape;316;p9:notes"/>
          <p:cNvSpPr txBox="1"/>
          <p:nvPr>
            <p:ph idx="3" type="hdr"/>
          </p:nvPr>
        </p:nvSpPr>
        <p:spPr>
          <a:xfrm>
            <a:off x="0" y="2"/>
            <a:ext cx="3077739" cy="513428"/>
          </a:xfrm>
          <a:prstGeom prst="rect">
            <a:avLst/>
          </a:prstGeom>
          <a:noFill/>
          <a:ln>
            <a:noFill/>
          </a:ln>
        </p:spPr>
        <p:txBody>
          <a:bodyPr anchorCtr="0" anchor="t" bIns="47375" lIns="94775" spcFirstLastPara="1" rIns="94775" wrap="square" tIns="4737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90" name="Shape 90"/>
        <p:cNvGrpSpPr/>
        <p:nvPr/>
      </p:nvGrpSpPr>
      <p:grpSpPr>
        <a:xfrm>
          <a:off x="0" y="0"/>
          <a:ext cx="0" cy="0"/>
          <a:chOff x="0" y="0"/>
          <a:chExt cx="0" cy="0"/>
        </a:xfrm>
      </p:grpSpPr>
      <p:sp>
        <p:nvSpPr>
          <p:cNvPr id="91" name="Google Shape;9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94" name="Shape 94"/>
        <p:cNvGrpSpPr/>
        <p:nvPr/>
      </p:nvGrpSpPr>
      <p:grpSpPr>
        <a:xfrm>
          <a:off x="0" y="0"/>
          <a:ext cx="0" cy="0"/>
          <a:chOff x="0" y="0"/>
          <a:chExt cx="0" cy="0"/>
        </a:xfrm>
      </p:grpSpPr>
      <p:sp>
        <p:nvSpPr>
          <p:cNvPr id="95" name="Google Shape;95;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00" name="Shape 100"/>
        <p:cNvGrpSpPr/>
        <p:nvPr/>
      </p:nvGrpSpPr>
      <p:grpSpPr>
        <a:xfrm>
          <a:off x="0" y="0"/>
          <a:ext cx="0" cy="0"/>
          <a:chOff x="0" y="0"/>
          <a:chExt cx="0" cy="0"/>
        </a:xfrm>
      </p:grpSpPr>
      <p:sp>
        <p:nvSpPr>
          <p:cNvPr id="101" name="Google Shape;10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3600"/>
              <a:buFont typeface="Quattrocento Sans"/>
              <a:buNone/>
              <a:defRPr b="1" i="0" sz="3600">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106" name="Shape 106"/>
        <p:cNvGrpSpPr/>
        <p:nvPr/>
      </p:nvGrpSpPr>
      <p:grpSpPr>
        <a:xfrm>
          <a:off x="0" y="0"/>
          <a:ext cx="0" cy="0"/>
          <a:chOff x="0" y="0"/>
          <a:chExt cx="0" cy="0"/>
        </a:xfrm>
      </p:grpSpPr>
      <p:sp>
        <p:nvSpPr>
          <p:cNvPr id="107" name="Google Shape;107;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112" name="Shape 112"/>
        <p:cNvGrpSpPr/>
        <p:nvPr/>
      </p:nvGrpSpPr>
      <p:grpSpPr>
        <a:xfrm>
          <a:off x="0" y="0"/>
          <a:ext cx="0" cy="0"/>
          <a:chOff x="0" y="0"/>
          <a:chExt cx="0" cy="0"/>
        </a:xfrm>
      </p:grpSpPr>
      <p:sp>
        <p:nvSpPr>
          <p:cNvPr id="113" name="Google Shape;11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119" name="Shape 119"/>
        <p:cNvGrpSpPr/>
        <p:nvPr/>
      </p:nvGrpSpPr>
      <p:grpSpPr>
        <a:xfrm>
          <a:off x="0" y="0"/>
          <a:ext cx="0" cy="0"/>
          <a:chOff x="0" y="0"/>
          <a:chExt cx="0" cy="0"/>
        </a:xfrm>
      </p:grpSpPr>
      <p:sp>
        <p:nvSpPr>
          <p:cNvPr id="120" name="Google Shape;120;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Quattrocento Sans"/>
                <a:ea typeface="Quattrocento Sans"/>
                <a:cs typeface="Quattrocento Sans"/>
                <a:sym typeface="Quattrocento Sans"/>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Quattrocento Sans"/>
                <a:ea typeface="Quattrocento Sans"/>
                <a:cs typeface="Quattrocento Sans"/>
                <a:sym typeface="Quattrocento Sans"/>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9pPr>
          </a:lstStyle>
          <a:p/>
        </p:txBody>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65" name="Shape 165"/>
        <p:cNvGrpSpPr/>
        <p:nvPr/>
      </p:nvGrpSpPr>
      <p:grpSpPr>
        <a:xfrm>
          <a:off x="0" y="0"/>
          <a:ext cx="0" cy="0"/>
          <a:chOff x="0" y="0"/>
          <a:chExt cx="0" cy="0"/>
        </a:xfrm>
      </p:grpSpPr>
      <p:sp>
        <p:nvSpPr>
          <p:cNvPr id="166" name="Google Shape;16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69" name="Shape 169"/>
        <p:cNvGrpSpPr/>
        <p:nvPr/>
      </p:nvGrpSpPr>
      <p:grpSpPr>
        <a:xfrm>
          <a:off x="0" y="0"/>
          <a:ext cx="0" cy="0"/>
          <a:chOff x="0" y="0"/>
          <a:chExt cx="0" cy="0"/>
        </a:xfrm>
      </p:grpSpPr>
      <p:sp>
        <p:nvSpPr>
          <p:cNvPr id="170" name="Google Shape;170;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 name="Google Shape;17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75" name="Shape 175"/>
        <p:cNvGrpSpPr/>
        <p:nvPr/>
      </p:nvGrpSpPr>
      <p:grpSpPr>
        <a:xfrm>
          <a:off x="0" y="0"/>
          <a:ext cx="0" cy="0"/>
          <a:chOff x="0" y="0"/>
          <a:chExt cx="0" cy="0"/>
        </a:xfrm>
      </p:grpSpPr>
      <p:sp>
        <p:nvSpPr>
          <p:cNvPr id="176" name="Google Shape;17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181" name="Shape 181"/>
        <p:cNvGrpSpPr/>
        <p:nvPr/>
      </p:nvGrpSpPr>
      <p:grpSpPr>
        <a:xfrm>
          <a:off x="0" y="0"/>
          <a:ext cx="0" cy="0"/>
          <a:chOff x="0" y="0"/>
          <a:chExt cx="0" cy="0"/>
        </a:xfrm>
      </p:grpSpPr>
      <p:sp>
        <p:nvSpPr>
          <p:cNvPr id="182" name="Google Shape;182;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4" name="Google Shape;18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187" name="Shape 187"/>
        <p:cNvGrpSpPr/>
        <p:nvPr/>
      </p:nvGrpSpPr>
      <p:grpSpPr>
        <a:xfrm>
          <a:off x="0" y="0"/>
          <a:ext cx="0" cy="0"/>
          <a:chOff x="0" y="0"/>
          <a:chExt cx="0" cy="0"/>
        </a:xfrm>
      </p:grpSpPr>
      <p:sp>
        <p:nvSpPr>
          <p:cNvPr id="188" name="Google Shape;18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194" name="Shape 194"/>
        <p:cNvGrpSpPr/>
        <p:nvPr/>
      </p:nvGrpSpPr>
      <p:grpSpPr>
        <a:xfrm>
          <a:off x="0" y="0"/>
          <a:ext cx="0" cy="0"/>
          <a:chOff x="0" y="0"/>
          <a:chExt cx="0" cy="0"/>
        </a:xfrm>
      </p:grpSpPr>
      <p:sp>
        <p:nvSpPr>
          <p:cNvPr id="195" name="Google Shape;195;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7" name="Google Shape;197;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9" name="Google Shape;199;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203" name="Shape 203"/>
        <p:cNvGrpSpPr/>
        <p:nvPr/>
      </p:nvGrpSpPr>
      <p:grpSpPr>
        <a:xfrm>
          <a:off x="0" y="0"/>
          <a:ext cx="0" cy="0"/>
          <a:chOff x="0" y="0"/>
          <a:chExt cx="0" cy="0"/>
        </a:xfrm>
      </p:grpSpPr>
      <p:sp>
        <p:nvSpPr>
          <p:cNvPr id="204" name="Google Shape;20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3600"/>
              <a:buFont typeface="Quattrocento Sans"/>
              <a:buNone/>
              <a:defRPr b="1" i="0" sz="3600">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208" name="Shape 208"/>
        <p:cNvGrpSpPr/>
        <p:nvPr/>
      </p:nvGrpSpPr>
      <p:grpSpPr>
        <a:xfrm>
          <a:off x="0" y="0"/>
          <a:ext cx="0" cy="0"/>
          <a:chOff x="0" y="0"/>
          <a:chExt cx="0" cy="0"/>
        </a:xfrm>
      </p:grpSpPr>
      <p:sp>
        <p:nvSpPr>
          <p:cNvPr id="209" name="Google Shape;20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215" name="Shape 215"/>
        <p:cNvGrpSpPr/>
        <p:nvPr/>
      </p:nvGrpSpPr>
      <p:grpSpPr>
        <a:xfrm>
          <a:off x="0" y="0"/>
          <a:ext cx="0" cy="0"/>
          <a:chOff x="0" y="0"/>
          <a:chExt cx="0" cy="0"/>
        </a:xfrm>
      </p:grpSpPr>
      <p:sp>
        <p:nvSpPr>
          <p:cNvPr id="216" name="Google Shape;21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4"/>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8" name="Google Shape;21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Dikey Metin" type="vertTx">
  <p:cSld name="VERTICAL_TEXT">
    <p:spTree>
      <p:nvGrpSpPr>
        <p:cNvPr id="222" name="Shape 222"/>
        <p:cNvGrpSpPr/>
        <p:nvPr/>
      </p:nvGrpSpPr>
      <p:grpSpPr>
        <a:xfrm>
          <a:off x="0" y="0"/>
          <a:ext cx="0" cy="0"/>
          <a:chOff x="0" y="0"/>
          <a:chExt cx="0" cy="0"/>
        </a:xfrm>
      </p:grpSpPr>
      <p:sp>
        <p:nvSpPr>
          <p:cNvPr id="223" name="Google Shape;22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228" name="Shape 228"/>
        <p:cNvGrpSpPr/>
        <p:nvPr/>
      </p:nvGrpSpPr>
      <p:grpSpPr>
        <a:xfrm>
          <a:off x="0" y="0"/>
          <a:ext cx="0" cy="0"/>
          <a:chOff x="0" y="0"/>
          <a:chExt cx="0" cy="0"/>
        </a:xfrm>
      </p:grpSpPr>
      <p:sp>
        <p:nvSpPr>
          <p:cNvPr id="229" name="Google Shape;229;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Quattrocento Sans"/>
                <a:ea typeface="Quattrocento Sans"/>
                <a:cs typeface="Quattrocento Sans"/>
                <a:sym typeface="Quattrocento Sans"/>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Quattrocento Sans"/>
                <a:ea typeface="Quattrocento Sans"/>
                <a:cs typeface="Quattrocento Sans"/>
                <a:sym typeface="Quattrocento Sans"/>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Quattrocento Sans"/>
                <a:ea typeface="Quattrocento Sans"/>
                <a:cs typeface="Quattrocento Sans"/>
                <a:sym typeface="Quattrocento Sans"/>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Quattrocento Sans"/>
                <a:ea typeface="Quattrocento Sans"/>
                <a:cs typeface="Quattrocento Sans"/>
                <a:sym typeface="Quattrocento Sans"/>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Calibri"/>
              <a:buChar char="•"/>
              <a:defRPr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Quattrocento Sans"/>
                <a:ea typeface="Quattrocento Sans"/>
                <a:cs typeface="Quattrocento Sans"/>
                <a:sym typeface="Quattrocen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Quattrocento Sans"/>
                <a:ea typeface="Quattrocento Sans"/>
                <a:cs typeface="Quattrocento Sans"/>
                <a:sym typeface="Quattrocento Sans"/>
              </a:defRPr>
            </a:lvl1pPr>
            <a:lvl2pPr lvl="1"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2pPr>
            <a:lvl3pPr lvl="2"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3pPr>
            <a:lvl4pPr lvl="3"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4pPr>
            <a:lvl5pPr lvl="4"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5pPr>
            <a:lvl6pPr lvl="5"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6pPr>
            <a:lvl7pPr lvl="6"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7pPr>
            <a:lvl8pPr lvl="7"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8pPr>
            <a:lvl9pPr lvl="8" marR="0" rtl="0" algn="l">
              <a:spcBef>
                <a:spcPts val="0"/>
              </a:spcBef>
              <a:spcAft>
                <a:spcPts val="0"/>
              </a:spcAft>
              <a:buSzPts val="1400"/>
              <a:buNone/>
              <a:defRPr b="0" i="0" sz="1800" u="none" cap="none" strike="noStrike">
                <a:solidFill>
                  <a:schemeClr val="dk1"/>
                </a:solidFill>
                <a:latin typeface="Quattrocento Sans"/>
                <a:ea typeface="Quattrocento Sans"/>
                <a:cs typeface="Quattrocento Sans"/>
                <a:sym typeface="Quattrocento Sans"/>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1pPr>
            <a:lvl2pPr indent="0" lvl="1"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2pPr>
            <a:lvl3pPr indent="0" lvl="2"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3pPr>
            <a:lvl4pPr indent="0" lvl="3"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4pPr>
            <a:lvl5pPr indent="0" lvl="4"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5pPr>
            <a:lvl6pPr indent="0" lvl="5"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6pPr>
            <a:lvl7pPr indent="0" lvl="6"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7pPr>
            <a:lvl8pPr indent="0" lvl="7"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8pPr>
            <a:lvl9pPr indent="0" lvl="8" marL="0" marR="0" rtl="0" algn="r">
              <a:spcBef>
                <a:spcPts val="0"/>
              </a:spcBef>
              <a:buNone/>
              <a:defRPr b="0" i="0" sz="12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1" name="Google Shape;16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fynn_bXuZTIPmXM0dRamq1NtSOfioFlS/view"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5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1" id="241" name="Google Shape;241;p37"/>
          <p:cNvPicPr preferRelativeResize="0"/>
          <p:nvPr/>
        </p:nvPicPr>
        <p:blipFill rotWithShape="1">
          <a:blip r:embed="rId3">
            <a:alphaModFix/>
          </a:blip>
          <a:srcRect b="0" l="0" r="0" t="0"/>
          <a:stretch/>
        </p:blipFill>
        <p:spPr>
          <a:xfrm>
            <a:off x="1138687" y="0"/>
            <a:ext cx="987724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idx="1" type="body"/>
          </p:nvPr>
        </p:nvSpPr>
        <p:spPr>
          <a:xfrm>
            <a:off x="564125" y="721125"/>
            <a:ext cx="6711600" cy="582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tr-TR"/>
              <a:t>Güneş yüzeyi kütlesinin büyük çoğunluğunu </a:t>
            </a:r>
            <a:r>
              <a:rPr lang="tr-TR">
                <a:solidFill>
                  <a:srgbClr val="00B0F0"/>
                </a:solidFill>
              </a:rPr>
              <a:t>hidrojen gazı </a:t>
            </a:r>
            <a:r>
              <a:rPr lang="tr-TR"/>
              <a:t>ve </a:t>
            </a:r>
            <a:r>
              <a:rPr lang="tr-TR">
                <a:solidFill>
                  <a:srgbClr val="00B0F0"/>
                </a:solidFill>
              </a:rPr>
              <a:t>helyum gazı </a:t>
            </a:r>
            <a:r>
              <a:rPr lang="tr-TR"/>
              <a:t>oluşturur. Dolayısıyla </a:t>
            </a:r>
            <a:r>
              <a:rPr lang="tr-TR">
                <a:solidFill>
                  <a:srgbClr val="00B0F0"/>
                </a:solidFill>
              </a:rPr>
              <a:t>Güneş gaz yapısındadır </a:t>
            </a:r>
            <a:r>
              <a:rPr lang="tr-TR"/>
              <a:t>diyebiliriz.</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rgbClr val="00B0F0"/>
              </a:buClr>
              <a:buSzPts val="2400"/>
              <a:buChar char="•"/>
            </a:pPr>
            <a:r>
              <a:rPr lang="tr-TR">
                <a:solidFill>
                  <a:srgbClr val="00B0F0"/>
                </a:solidFill>
              </a:rPr>
              <a:t>Güneş lekeleri, </a:t>
            </a:r>
            <a:r>
              <a:rPr lang="tr-TR"/>
              <a:t>Güneş’in soğukta kalan bölgeleridir.</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329" name="Google Shape;329;p46"/>
          <p:cNvPicPr preferRelativeResize="0"/>
          <p:nvPr/>
        </p:nvPicPr>
        <p:blipFill>
          <a:blip r:embed="rId3">
            <a:alphaModFix/>
          </a:blip>
          <a:stretch>
            <a:fillRect/>
          </a:stretch>
        </p:blipFill>
        <p:spPr>
          <a:xfrm>
            <a:off x="7359750" y="846650"/>
            <a:ext cx="4611475" cy="39038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descr="İlgili resim" id="337" name="Google Shape;337;p47"/>
          <p:cNvSpPr/>
          <p:nvPr/>
        </p:nvSpPr>
        <p:spPr>
          <a:xfrm>
            <a:off x="63500" y="-136525"/>
            <a:ext cx="5534025" cy="48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pic>
        <p:nvPicPr>
          <p:cNvPr id="338" name="Google Shape;338;p47"/>
          <p:cNvPicPr preferRelativeResize="0"/>
          <p:nvPr/>
        </p:nvPicPr>
        <p:blipFill rotWithShape="1">
          <a:blip r:embed="rId3">
            <a:alphaModFix/>
          </a:blip>
          <a:srcRect b="0" l="0" r="0" t="0"/>
          <a:stretch/>
        </p:blipFill>
        <p:spPr>
          <a:xfrm>
            <a:off x="1759162" y="4194"/>
            <a:ext cx="8348152" cy="6585870"/>
          </a:xfrm>
          <a:prstGeom prst="rect">
            <a:avLst/>
          </a:prstGeom>
          <a:noFill/>
          <a:ln>
            <a:noFill/>
          </a:ln>
        </p:spPr>
      </p:pic>
      <p:cxnSp>
        <p:nvCxnSpPr>
          <p:cNvPr id="339" name="Google Shape;339;p47"/>
          <p:cNvCxnSpPr/>
          <p:nvPr/>
        </p:nvCxnSpPr>
        <p:spPr>
          <a:xfrm>
            <a:off x="2448038" y="2631540"/>
            <a:ext cx="765000" cy="914400"/>
          </a:xfrm>
          <a:prstGeom prst="straightConnector1">
            <a:avLst/>
          </a:prstGeom>
          <a:noFill/>
          <a:ln cap="flat" cmpd="sng" w="19050">
            <a:solidFill>
              <a:schemeClr val="dk1"/>
            </a:solidFill>
            <a:prstDash val="solid"/>
            <a:miter lim="800000"/>
            <a:headEnd len="sm" w="sm" type="none"/>
            <a:tailEnd len="med" w="med" type="triangle"/>
          </a:ln>
        </p:spPr>
      </p:cxnSp>
      <p:sp>
        <p:nvSpPr>
          <p:cNvPr id="340" name="Google Shape;340;p47"/>
          <p:cNvSpPr txBox="1"/>
          <p:nvPr/>
        </p:nvSpPr>
        <p:spPr>
          <a:xfrm>
            <a:off x="1759161" y="2349562"/>
            <a:ext cx="1767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800">
                <a:solidFill>
                  <a:srgbClr val="FFFF00"/>
                </a:solidFill>
                <a:latin typeface="Quattrocento Sans"/>
                <a:ea typeface="Quattrocento Sans"/>
                <a:cs typeface="Quattrocento Sans"/>
                <a:sym typeface="Quattrocento Sans"/>
              </a:rPr>
              <a:t>Güneş lekesi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8"/>
          <p:cNvSpPr txBox="1"/>
          <p:nvPr>
            <p:ph idx="1" type="body"/>
          </p:nvPr>
        </p:nvSpPr>
        <p:spPr>
          <a:xfrm>
            <a:off x="0" y="567096"/>
            <a:ext cx="68069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tr-TR" sz="2400"/>
              <a:t>Güneş, Dünya ve Ay'a göre oldukça, büyük bir yapıya sahiptir. Güneş'in çapı, Dünya'nın çapının yaklaşık </a:t>
            </a:r>
            <a:r>
              <a:rPr lang="tr-TR" sz="2400">
                <a:solidFill>
                  <a:srgbClr val="00B0F0"/>
                </a:solidFill>
              </a:rPr>
              <a:t>10</a:t>
            </a:r>
            <a:r>
              <a:rPr lang="tr-TR">
                <a:solidFill>
                  <a:srgbClr val="00B0F0"/>
                </a:solidFill>
              </a:rPr>
              <a:t>9</a:t>
            </a:r>
            <a:r>
              <a:rPr lang="tr-TR" sz="2400">
                <a:solidFill>
                  <a:srgbClr val="00B0F0"/>
                </a:solidFill>
              </a:rPr>
              <a:t> katına</a:t>
            </a:r>
            <a:r>
              <a:rPr lang="tr-TR">
                <a:solidFill>
                  <a:srgbClr val="00B0F0"/>
                </a:solidFill>
              </a:rPr>
              <a:t> </a:t>
            </a:r>
            <a:r>
              <a:rPr lang="tr-TR"/>
              <a:t>eşittir. Güneş’in içerisine yaklaşık 1.300.000 Dünya sığabilir.</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tr-TR"/>
              <a:t>Güneş’in Dünyaya uzaklığı yaklaşık </a:t>
            </a:r>
            <a:r>
              <a:rPr lang="tr-TR">
                <a:solidFill>
                  <a:srgbClr val="00B0F0"/>
                </a:solidFill>
              </a:rPr>
              <a:t>150 milyon km </a:t>
            </a:r>
            <a:r>
              <a:rPr lang="tr-TR"/>
              <a:t>’dir.</a:t>
            </a:r>
            <a:endParaRPr/>
          </a:p>
          <a:p>
            <a:pPr indent="-228600" lvl="0" marL="228600" rtl="0" algn="l">
              <a:lnSpc>
                <a:spcPct val="90000"/>
              </a:lnSpc>
              <a:spcBef>
                <a:spcPts val="1000"/>
              </a:spcBef>
              <a:spcAft>
                <a:spcPts val="0"/>
              </a:spcAft>
              <a:buSzPts val="2400"/>
              <a:buChar char="•"/>
            </a:pPr>
            <a:r>
              <a:t/>
            </a:r>
            <a:endParaRPr/>
          </a:p>
          <a:p>
            <a:pPr indent="-228600" lvl="0" marL="228600" rtl="0" algn="l">
              <a:spcBef>
                <a:spcPts val="0"/>
              </a:spcBef>
              <a:spcAft>
                <a:spcPts val="0"/>
              </a:spcAft>
              <a:buSzPts val="2400"/>
              <a:buChar char="•"/>
            </a:pPr>
            <a:r>
              <a:rPr lang="tr-TR"/>
              <a:t>Güneş’in yaydığı ışığın tamamı Dünya’ya ulaşamaz.</a:t>
            </a:r>
            <a:endParaRPr/>
          </a:p>
          <a:p>
            <a:pPr indent="0" lvl="0" marL="228600" rtl="0" algn="l">
              <a:lnSpc>
                <a:spcPct val="90000"/>
              </a:lnSpc>
              <a:spcBef>
                <a:spcPts val="1000"/>
              </a:spcBef>
              <a:spcAft>
                <a:spcPts val="0"/>
              </a:spcAft>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a:p>
        </p:txBody>
      </p:sp>
      <p:pic>
        <p:nvPicPr>
          <p:cNvPr id="349" name="Google Shape;349;p48"/>
          <p:cNvPicPr preferRelativeResize="0"/>
          <p:nvPr/>
        </p:nvPicPr>
        <p:blipFill rotWithShape="1">
          <a:blip r:embed="rId3">
            <a:alphaModFix/>
          </a:blip>
          <a:srcRect b="0" l="0" r="0" t="0"/>
          <a:stretch/>
        </p:blipFill>
        <p:spPr>
          <a:xfrm>
            <a:off x="7007699" y="3602281"/>
            <a:ext cx="5059800" cy="313290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350" name="Google Shape;350;p48"/>
          <p:cNvPicPr preferRelativeResize="0"/>
          <p:nvPr/>
        </p:nvPicPr>
        <p:blipFill>
          <a:blip r:embed="rId4">
            <a:alphaModFix/>
          </a:blip>
          <a:stretch>
            <a:fillRect/>
          </a:stretch>
        </p:blipFill>
        <p:spPr>
          <a:xfrm>
            <a:off x="7546575" y="131525"/>
            <a:ext cx="3742180" cy="32974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idx="1" type="body"/>
          </p:nvPr>
        </p:nvSpPr>
        <p:spPr>
          <a:xfrm>
            <a:off x="167148" y="260553"/>
            <a:ext cx="6558117" cy="63467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tr-TR" sz="2400"/>
              <a:t>Güneş kendi etrafında dönme hareketi yapar. Batıdan doğuya doğru</a:t>
            </a:r>
            <a:r>
              <a:rPr lang="tr-TR" sz="2400">
                <a:solidFill>
                  <a:srgbClr val="00B0F0"/>
                </a:solidFill>
              </a:rPr>
              <a:t>(saat yönünün tersine) </a:t>
            </a:r>
            <a:r>
              <a:rPr lang="tr-TR" sz="2400"/>
              <a:t>dönmektedir. Bu hareketini 25 günde tamamlar. </a:t>
            </a:r>
            <a:endParaRPr/>
          </a:p>
          <a:p>
            <a:pPr indent="0" lvl="0" marL="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tr-TR"/>
              <a:t>Güneş, Güneş Sistemindeki gezegenler ve gök cisimleriyle birlikte, içerisinde bulunduğu </a:t>
            </a:r>
            <a:r>
              <a:rPr lang="tr-TR">
                <a:solidFill>
                  <a:srgbClr val="00B0F0"/>
                </a:solidFill>
              </a:rPr>
              <a:t>Samanyolu Galaksisi (gökadası)</a:t>
            </a:r>
            <a:r>
              <a:rPr lang="tr-TR"/>
              <a:t>'nın etrafında dönme hareketi yapar. Yani Güneş durağan değildir, hareketlidir.</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None/>
            </a:pPr>
            <a:r>
              <a:t/>
            </a:r>
            <a:endParaRPr sz="2400"/>
          </a:p>
        </p:txBody>
      </p:sp>
      <p:sp>
        <p:nvSpPr>
          <p:cNvPr id="359" name="Google Shape;359;p49"/>
          <p:cNvSpPr txBox="1"/>
          <p:nvPr/>
        </p:nvSpPr>
        <p:spPr>
          <a:xfrm>
            <a:off x="1085929" y="4383454"/>
            <a:ext cx="5357691" cy="79941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Quattrocento Sans"/>
              <a:ea typeface="Quattrocento Sans"/>
              <a:cs typeface="Quattrocento Sans"/>
              <a:sym typeface="Quattrocento Sans"/>
            </a:endParaRPr>
          </a:p>
        </p:txBody>
      </p:sp>
      <p:pic>
        <p:nvPicPr>
          <p:cNvPr id="360" name="Google Shape;360;p49" title="Güneş'in kendi etrafında dönüşü.avi">
            <a:hlinkClick r:id="rId3"/>
          </p:cNvPr>
          <p:cNvPicPr preferRelativeResize="0"/>
          <p:nvPr/>
        </p:nvPicPr>
        <p:blipFill>
          <a:blip r:embed="rId4">
            <a:alphaModFix/>
          </a:blip>
          <a:stretch>
            <a:fillRect/>
          </a:stretch>
        </p:blipFill>
        <p:spPr>
          <a:xfrm>
            <a:off x="7063700" y="-277050"/>
            <a:ext cx="4572000" cy="3805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0"/>
          <p:cNvSpPr txBox="1"/>
          <p:nvPr>
            <p:ph idx="1" type="body"/>
          </p:nvPr>
        </p:nvSpPr>
        <p:spPr>
          <a:xfrm>
            <a:off x="603000" y="-307800"/>
            <a:ext cx="11029200" cy="634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2400"/>
              <a:buNone/>
            </a:pPr>
            <a:r>
              <a:t/>
            </a:r>
            <a:endParaRPr/>
          </a:p>
          <a:p>
            <a:pPr indent="-228600" lvl="0" marL="228600" rtl="0" algn="just">
              <a:spcBef>
                <a:spcPts val="1000"/>
              </a:spcBef>
              <a:spcAft>
                <a:spcPts val="0"/>
              </a:spcAft>
              <a:buSzPts val="2400"/>
              <a:buChar char="•"/>
            </a:pPr>
            <a:r>
              <a:rPr lang="tr-TR"/>
              <a:t>Astronomi alanında kullanılan ilk teleskobu icat eden </a:t>
            </a:r>
            <a:r>
              <a:rPr lang="tr-TR">
                <a:solidFill>
                  <a:srgbClr val="00B0F0"/>
                </a:solidFill>
              </a:rPr>
              <a:t>Galileo Galilei </a:t>
            </a:r>
            <a:r>
              <a:rPr lang="tr-TR"/>
              <a:t>, Güneş’in kendi etrafında döndüğünü keşfetmiştir. Güneş lekelerini gözlemleyerek bu sonuca ulaşmıştır.</a:t>
            </a:r>
            <a:endParaRPr/>
          </a:p>
          <a:p>
            <a:pPr indent="0" lvl="0" marL="228600" rtl="0" algn="l">
              <a:lnSpc>
                <a:spcPct val="90000"/>
              </a:lnSpc>
              <a:spcBef>
                <a:spcPts val="1000"/>
              </a:spcBef>
              <a:spcAft>
                <a:spcPts val="0"/>
              </a:spcAft>
              <a:buNone/>
            </a:pPr>
            <a:r>
              <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369" name="Google Shape;369;p50"/>
          <p:cNvSpPr txBox="1"/>
          <p:nvPr/>
        </p:nvSpPr>
        <p:spPr>
          <a:xfrm>
            <a:off x="1085929" y="4383454"/>
            <a:ext cx="5357700" cy="7995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Quattrocento Sans"/>
              <a:ea typeface="Quattrocento Sans"/>
              <a:cs typeface="Quattrocento Sans"/>
              <a:sym typeface="Quattrocento Sans"/>
            </a:endParaRPr>
          </a:p>
        </p:txBody>
      </p:sp>
      <p:pic>
        <p:nvPicPr>
          <p:cNvPr descr="galileo galilei teleskop ile ilgili görsel sonucu" id="370" name="Google Shape;370;p50"/>
          <p:cNvPicPr preferRelativeResize="0"/>
          <p:nvPr/>
        </p:nvPicPr>
        <p:blipFill rotWithShape="1">
          <a:blip r:embed="rId3">
            <a:alphaModFix/>
          </a:blip>
          <a:srcRect b="0" l="0" r="0" t="0"/>
          <a:stretch/>
        </p:blipFill>
        <p:spPr>
          <a:xfrm>
            <a:off x="1656925" y="1837850"/>
            <a:ext cx="8385600" cy="4508700"/>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idx="1" type="body"/>
          </p:nvPr>
        </p:nvSpPr>
        <p:spPr>
          <a:xfrm>
            <a:off x="385916" y="370451"/>
            <a:ext cx="1126531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tr-TR"/>
              <a:t>Güneş ve Dünya'nın büyüklüklerinin akılda kalması açısından çevremizdeki nesnelerle ilişkilendirebiliriz. Örneğin Güneş'in karpuz büyüklüğünde olduğunu varsayarsak, Dünya can eriği büyüklüğünde olur. Güneşi basketbol topu büyüklüğünde kabul edersek, Dünya pinpon topu büyüklüğünde olur.</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379" name="Google Shape;379;p51"/>
          <p:cNvPicPr preferRelativeResize="0"/>
          <p:nvPr/>
        </p:nvPicPr>
        <p:blipFill rotWithShape="1">
          <a:blip r:embed="rId3">
            <a:alphaModFix/>
          </a:blip>
          <a:srcRect b="0" l="0" r="0" t="0"/>
          <a:stretch/>
        </p:blipFill>
        <p:spPr>
          <a:xfrm>
            <a:off x="2065170" y="1984101"/>
            <a:ext cx="7236146" cy="44560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2"/>
          <p:cNvSpPr txBox="1"/>
          <p:nvPr>
            <p:ph type="title"/>
          </p:nvPr>
        </p:nvSpPr>
        <p:spPr>
          <a:xfrm>
            <a:off x="831251" y="489475"/>
            <a:ext cx="11360700" cy="1325400"/>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b="0" lang="tr-TR" sz="2400">
                <a:solidFill>
                  <a:schemeClr val="dk1"/>
                </a:solidFill>
                <a:latin typeface="Arial"/>
                <a:ea typeface="Arial"/>
                <a:cs typeface="Arial"/>
                <a:sym typeface="Arial"/>
              </a:rPr>
              <a:t>Çıplak gözle güneşe bakmak tehlikelidir. </a:t>
            </a:r>
            <a:r>
              <a:rPr b="0" lang="tr-TR" sz="2400">
                <a:solidFill>
                  <a:schemeClr val="dk1"/>
                </a:solidFill>
                <a:latin typeface="Arial"/>
                <a:ea typeface="Arial"/>
                <a:cs typeface="Arial"/>
                <a:sym typeface="Arial"/>
              </a:rPr>
              <a:t>Güneş’in</a:t>
            </a:r>
            <a:r>
              <a:rPr b="0" lang="tr-TR" sz="2400">
                <a:solidFill>
                  <a:schemeClr val="dk1"/>
                </a:solidFill>
                <a:latin typeface="Arial"/>
                <a:ea typeface="Arial"/>
                <a:cs typeface="Arial"/>
                <a:sym typeface="Arial"/>
              </a:rPr>
              <a:t> zararlı ışınlarını filtreleyen özel gözlükler </a:t>
            </a:r>
            <a:r>
              <a:rPr b="0" lang="tr-TR" sz="2400">
                <a:solidFill>
                  <a:schemeClr val="dk1"/>
                </a:solidFill>
                <a:latin typeface="Arial"/>
                <a:ea typeface="Arial"/>
                <a:cs typeface="Arial"/>
                <a:sym typeface="Arial"/>
              </a:rPr>
              <a:t>(örneğin Güneş tutulması gözlüğü)</a:t>
            </a:r>
            <a:r>
              <a:rPr b="0" lang="tr-TR" sz="2400">
                <a:solidFill>
                  <a:schemeClr val="dk1"/>
                </a:solidFill>
                <a:latin typeface="Arial"/>
                <a:ea typeface="Arial"/>
                <a:cs typeface="Arial"/>
                <a:sym typeface="Arial"/>
              </a:rPr>
              <a:t> kullanılmalıdır.</a:t>
            </a:r>
            <a:endParaRPr>
              <a:latin typeface="Arial"/>
              <a:ea typeface="Arial"/>
              <a:cs typeface="Arial"/>
              <a:sym typeface="Arial"/>
            </a:endParaRPr>
          </a:p>
        </p:txBody>
      </p:sp>
      <p:pic>
        <p:nvPicPr>
          <p:cNvPr id="388" name="Google Shape;388;p52"/>
          <p:cNvPicPr preferRelativeResize="0"/>
          <p:nvPr/>
        </p:nvPicPr>
        <p:blipFill rotWithShape="1">
          <a:blip r:embed="rId3">
            <a:alphaModFix/>
          </a:blip>
          <a:srcRect b="0" l="0" r="0" t="0"/>
          <a:stretch/>
        </p:blipFill>
        <p:spPr>
          <a:xfrm>
            <a:off x="2309352" y="1815028"/>
            <a:ext cx="6629400" cy="373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5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96" name="Google Shape;396;p53"/>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5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04" name="Google Shape;404;p54"/>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55"/>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12" name="Google Shape;412;p55"/>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8"/>
          <p:cNvPicPr preferRelativeResize="0"/>
          <p:nvPr/>
        </p:nvPicPr>
        <p:blipFill rotWithShape="1">
          <a:blip r:embed="rId3">
            <a:alphaModFix/>
          </a:blip>
          <a:srcRect b="0" l="0" r="0" t="0"/>
          <a:stretch/>
        </p:blipFill>
        <p:spPr>
          <a:xfrm>
            <a:off x="1890350" y="0"/>
            <a:ext cx="7763600" cy="6858000"/>
          </a:xfrm>
          <a:prstGeom prst="rect">
            <a:avLst/>
          </a:prstGeom>
          <a:noFill/>
          <a:ln>
            <a:noFill/>
          </a:ln>
        </p:spPr>
      </p:pic>
      <p:sp>
        <p:nvSpPr>
          <p:cNvPr id="250" name="Google Shape;250;p38"/>
          <p:cNvSpPr txBox="1"/>
          <p:nvPr/>
        </p:nvSpPr>
        <p:spPr>
          <a:xfrm>
            <a:off x="1890348" y="3105903"/>
            <a:ext cx="96126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tr-TR" sz="4400" u="none" cap="none" strike="noStrike">
                <a:solidFill>
                  <a:srgbClr val="FFFF00"/>
                </a:solidFill>
                <a:latin typeface="Calibri"/>
                <a:ea typeface="Calibri"/>
                <a:cs typeface="Calibri"/>
                <a:sym typeface="Calibri"/>
              </a:rPr>
              <a:t>GÜNEŞ</a:t>
            </a:r>
            <a:r>
              <a:rPr b="1" lang="tr-TR" sz="4400">
                <a:solidFill>
                  <a:srgbClr val="FFFF00"/>
                </a:solidFill>
                <a:latin typeface="Calibri"/>
                <a:ea typeface="Calibri"/>
                <a:cs typeface="Calibri"/>
                <a:sym typeface="Calibri"/>
              </a:rPr>
              <a:t>’</a:t>
            </a:r>
            <a:r>
              <a:rPr b="1" i="0" lang="tr-TR" sz="4400" u="none" cap="none" strike="noStrike">
                <a:solidFill>
                  <a:srgbClr val="FFFF00"/>
                </a:solidFill>
                <a:latin typeface="Calibri"/>
                <a:ea typeface="Calibri"/>
                <a:cs typeface="Calibri"/>
                <a:sym typeface="Calibri"/>
              </a:rPr>
              <a:t>İN YAPISI VE ÖZELLİKLERİ</a:t>
            </a:r>
            <a:endParaRPr sz="2200">
              <a:solidFill>
                <a:srgbClr val="FFFF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56"/>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20" name="Google Shape;420;p56"/>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5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28" name="Google Shape;428;p57"/>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5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36" name="Google Shape;436;p58"/>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5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44" name="Google Shape;444;p59"/>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6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52" name="Google Shape;452;p60"/>
          <p:cNvPicPr preferRelativeResize="0"/>
          <p:nvPr/>
        </p:nvPicPr>
        <p:blipFill>
          <a:blip r:embed="rId3">
            <a:alphaModFix/>
          </a:blip>
          <a:stretch>
            <a:fillRect/>
          </a:stretch>
        </p:blipFill>
        <p:spPr>
          <a:xfrm>
            <a:off x="0" y="351331"/>
            <a:ext cx="12191999" cy="61553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61"/>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60" name="Google Shape;460;p61"/>
          <p:cNvPicPr preferRelativeResize="0"/>
          <p:nvPr/>
        </p:nvPicPr>
        <p:blipFill>
          <a:blip r:embed="rId3">
            <a:alphaModFix/>
          </a:blip>
          <a:stretch>
            <a:fillRect/>
          </a:stretch>
        </p:blipFill>
        <p:spPr>
          <a:xfrm>
            <a:off x="-76200" y="0"/>
            <a:ext cx="12344400" cy="70104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89000">
              <a:srgbClr val="B3D1EC"/>
            </a:gs>
            <a:gs pos="100000">
              <a:srgbClr val="CCE0F2"/>
            </a:gs>
          </a:gsLst>
          <a:lin ang="5400000" scaled="0"/>
        </a:gradFill>
      </p:bgPr>
    </p:bg>
    <p:spTree>
      <p:nvGrpSpPr>
        <p:cNvPr id="467" name="Shape 467"/>
        <p:cNvGrpSpPr/>
        <p:nvPr/>
      </p:nvGrpSpPr>
      <p:grpSpPr>
        <a:xfrm>
          <a:off x="0" y="0"/>
          <a:ext cx="0" cy="0"/>
          <a:chOff x="0" y="0"/>
          <a:chExt cx="0" cy="0"/>
        </a:xfrm>
      </p:grpSpPr>
      <p:sp>
        <p:nvSpPr>
          <p:cNvPr id="468" name="Google Shape;468;p62"/>
          <p:cNvSpPr/>
          <p:nvPr/>
        </p:nvSpPr>
        <p:spPr>
          <a:xfrm>
            <a:off x="838200" y="147485"/>
            <a:ext cx="2298290" cy="154320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914400" marR="0" rtl="0" algn="l">
              <a:lnSpc>
                <a:spcPct val="75000"/>
              </a:lnSpc>
              <a:spcBef>
                <a:spcPts val="0"/>
              </a:spcBef>
              <a:spcAft>
                <a:spcPts val="0"/>
              </a:spcAft>
              <a:buNone/>
            </a:pPr>
            <a:r>
              <a:t/>
            </a:r>
            <a:endParaRPr b="0" i="0" sz="1800" u="none" cap="none" strike="noStrike">
              <a:solidFill>
                <a:schemeClr val="dk1"/>
              </a:solidFill>
              <a:latin typeface="Quattrocento Sans"/>
              <a:ea typeface="Quattrocento Sans"/>
              <a:cs typeface="Quattrocento Sans"/>
              <a:sym typeface="Quattrocento Sans"/>
            </a:endParaRPr>
          </a:p>
        </p:txBody>
      </p:sp>
      <p:sp>
        <p:nvSpPr>
          <p:cNvPr id="469" name="Google Shape;469;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tr-TR"/>
              <a:t>Güneş'in diğer yıldızlara göre çok daha büyük görünmesinin sebebi nedir?</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rgbClr val="FF0000"/>
              </a:buClr>
              <a:buSzPts val="2400"/>
              <a:buChar char="•"/>
            </a:pPr>
            <a:r>
              <a:rPr lang="tr-TR">
                <a:solidFill>
                  <a:srgbClr val="FF0000"/>
                </a:solidFill>
              </a:rPr>
              <a:t>Cisimler gözlemciden uzaklaştıkça olduklarından daha küçük görünürler. Güneş Dünya’mıza daha yakın olduğu için diğer yıldızlara göre daha büyük görünür.</a:t>
            </a:r>
            <a:endParaRPr/>
          </a:p>
        </p:txBody>
      </p:sp>
      <p:pic>
        <p:nvPicPr>
          <p:cNvPr id="470" name="Google Shape;470;p62"/>
          <p:cNvPicPr preferRelativeResize="0"/>
          <p:nvPr/>
        </p:nvPicPr>
        <p:blipFill rotWithShape="1">
          <a:blip r:embed="rId3">
            <a:alphaModFix/>
          </a:blip>
          <a:srcRect b="74697" l="9157" r="76482" t="0"/>
          <a:stretch/>
        </p:blipFill>
        <p:spPr>
          <a:xfrm>
            <a:off x="1101025" y="32200"/>
            <a:ext cx="1772650" cy="17737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3"/>
          <p:cNvSpPr txBox="1"/>
          <p:nvPr>
            <p:ph type="ctrTitle"/>
          </p:nvPr>
        </p:nvSpPr>
        <p:spPr>
          <a:xfrm>
            <a:off x="1206644" y="1580858"/>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5400"/>
              <a:buFont typeface="Quattrocento Sans"/>
              <a:buNone/>
            </a:pPr>
            <a:r>
              <a:rPr lang="tr-TR" sz="5400">
                <a:solidFill>
                  <a:srgbClr val="FF0000"/>
                </a:solidFill>
              </a:rPr>
              <a:t>DEĞERLENDİRME SORULARI</a:t>
            </a:r>
            <a:endParaRPr sz="54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4"/>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482" name="Google Shape;482;p64"/>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483" name="Google Shape;483;p64"/>
          <p:cNvPicPr preferRelativeResize="0"/>
          <p:nvPr/>
        </p:nvPicPr>
        <p:blipFill>
          <a:blip r:embed="rId3">
            <a:alphaModFix/>
          </a:blip>
          <a:stretch>
            <a:fillRect/>
          </a:stretch>
        </p:blipFill>
        <p:spPr>
          <a:xfrm>
            <a:off x="0" y="264302"/>
            <a:ext cx="12191999" cy="63293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5"/>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490" name="Google Shape;490;p65"/>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491" name="Google Shape;491;p65"/>
          <p:cNvPicPr preferRelativeResize="0"/>
          <p:nvPr/>
        </p:nvPicPr>
        <p:blipFill>
          <a:blip r:embed="rId3">
            <a:alphaModFix/>
          </a:blip>
          <a:stretch>
            <a:fillRect/>
          </a:stretch>
        </p:blipFill>
        <p:spPr>
          <a:xfrm>
            <a:off x="0" y="264302"/>
            <a:ext cx="12191999" cy="63293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9"/>
          <p:cNvPicPr preferRelativeResize="0"/>
          <p:nvPr/>
        </p:nvPicPr>
        <p:blipFill rotWithShape="1">
          <a:blip r:embed="rId3">
            <a:alphaModFix/>
          </a:blip>
          <a:srcRect b="0" l="0" r="0" t="0"/>
          <a:stretch/>
        </p:blipFill>
        <p:spPr>
          <a:xfrm>
            <a:off x="9525" y="0"/>
            <a:ext cx="12172949" cy="6858000"/>
          </a:xfrm>
          <a:prstGeom prst="rect">
            <a:avLst/>
          </a:prstGeom>
          <a:noFill/>
          <a:ln>
            <a:noFill/>
          </a:ln>
        </p:spPr>
      </p:pic>
      <p:sp>
        <p:nvSpPr>
          <p:cNvPr id="259" name="Google Shape;259;p39"/>
          <p:cNvSpPr txBox="1"/>
          <p:nvPr>
            <p:ph idx="1" type="body"/>
          </p:nvPr>
        </p:nvSpPr>
        <p:spPr>
          <a:xfrm>
            <a:off x="323850" y="386550"/>
            <a:ext cx="11413800" cy="4351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tr-TR" sz="2800">
                <a:solidFill>
                  <a:schemeClr val="lt1"/>
                </a:solidFill>
              </a:rPr>
              <a:t>D</a:t>
            </a:r>
            <a:r>
              <a:rPr lang="tr-TR" sz="2800">
                <a:solidFill>
                  <a:schemeClr val="lt1"/>
                </a:solidFill>
              </a:rPr>
              <a:t>ünyamızın ısı ve ışık kaynağı Güneş’tir. Peki Güneş ısıyı ve ışığı nasıl üretiyor olabilir?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bandicam 2020-12-22 02-58-55-627" id="496" name="Google Shape;496;p66"/>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bandicam 2020-12-22 02-58-59-749" id="501" name="Google Shape;501;p67"/>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8"/>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508" name="Google Shape;508;p68"/>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509" name="Google Shape;509;p68"/>
          <p:cNvPicPr preferRelativeResize="0"/>
          <p:nvPr/>
        </p:nvPicPr>
        <p:blipFill rotWithShape="1">
          <a:blip r:embed="rId3">
            <a:alphaModFix/>
          </a:blip>
          <a:srcRect b="0" l="0" r="0" t="2997"/>
          <a:stretch/>
        </p:blipFill>
        <p:spPr>
          <a:xfrm>
            <a:off x="541925" y="205550"/>
            <a:ext cx="11108153" cy="66524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9"/>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516" name="Google Shape;516;p69"/>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517" name="Google Shape;517;p69"/>
          <p:cNvPicPr preferRelativeResize="0"/>
          <p:nvPr/>
        </p:nvPicPr>
        <p:blipFill>
          <a:blip r:embed="rId3">
            <a:alphaModFix/>
          </a:blip>
          <a:stretch>
            <a:fillRect/>
          </a:stretch>
        </p:blipFill>
        <p:spPr>
          <a:xfrm>
            <a:off x="541916" y="0"/>
            <a:ext cx="11108170" cy="6858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0"/>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524" name="Google Shape;524;p70"/>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525" name="Google Shape;525;p70"/>
          <p:cNvPicPr preferRelativeResize="0"/>
          <p:nvPr/>
        </p:nvPicPr>
        <p:blipFill>
          <a:blip r:embed="rId3">
            <a:alphaModFix/>
          </a:blip>
          <a:stretch>
            <a:fillRect/>
          </a:stretch>
        </p:blipFill>
        <p:spPr>
          <a:xfrm>
            <a:off x="541916" y="0"/>
            <a:ext cx="11108170" cy="6858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1"/>
          <p:cNvSpPr txBox="1"/>
          <p:nvPr>
            <p:ph type="ctrTitle"/>
          </p:nvPr>
        </p:nvSpPr>
        <p:spPr>
          <a:xfrm>
            <a:off x="1524000" y="1122363"/>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p:txBody>
      </p:sp>
      <p:sp>
        <p:nvSpPr>
          <p:cNvPr id="532" name="Google Shape;532;p71"/>
          <p:cNvSpPr txBox="1"/>
          <p:nvPr>
            <p:ph idx="1" type="subTitle"/>
          </p:nvPr>
        </p:nvSpPr>
        <p:spPr>
          <a:xfrm>
            <a:off x="1524000" y="3602038"/>
            <a:ext cx="914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a:p>
        </p:txBody>
      </p:sp>
      <p:pic>
        <p:nvPicPr>
          <p:cNvPr id="533" name="Google Shape;533;p71"/>
          <p:cNvPicPr preferRelativeResize="0"/>
          <p:nvPr/>
        </p:nvPicPr>
        <p:blipFill>
          <a:blip r:embed="rId3">
            <a:alphaModFix/>
          </a:blip>
          <a:stretch>
            <a:fillRect/>
          </a:stretch>
        </p:blipFill>
        <p:spPr>
          <a:xfrm>
            <a:off x="541916" y="0"/>
            <a:ext cx="11108170" cy="6858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bandicam 2020-12-22 02-59-03-866" id="538" name="Google Shape;538;p72"/>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bandicam 2020-12-22 02-59-07-971" id="543" name="Google Shape;543;p73"/>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bandicam 2020-12-22 02-59-20-350" id="548" name="Google Shape;548;p74"/>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bandicam 2020-12-22 02-59-24-480" id="553" name="Google Shape;553;p75"/>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8" name="Google Shape;268;p40"/>
          <p:cNvPicPr preferRelativeResize="0"/>
          <p:nvPr>
            <p:ph idx="1" type="body"/>
          </p:nvPr>
        </p:nvPicPr>
        <p:blipFill rotWithShape="1">
          <a:blip r:embed="rId4">
            <a:alphaModFix/>
          </a:blip>
          <a:srcRect b="0" l="0" r="0" t="0"/>
          <a:stretch/>
        </p:blipFill>
        <p:spPr>
          <a:xfrm>
            <a:off x="0" y="0"/>
            <a:ext cx="12192000" cy="6858000"/>
          </a:xfrm>
          <a:prstGeom prst="rect">
            <a:avLst/>
          </a:prstGeom>
          <a:noFill/>
          <a:ln>
            <a:noFill/>
          </a:ln>
        </p:spPr>
      </p:pic>
      <p:sp>
        <p:nvSpPr>
          <p:cNvPr id="269" name="Google Shape;269;p40"/>
          <p:cNvSpPr txBox="1"/>
          <p:nvPr/>
        </p:nvSpPr>
        <p:spPr>
          <a:xfrm>
            <a:off x="323850" y="386556"/>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800"/>
              <a:buFont typeface="Arial"/>
              <a:buNone/>
            </a:pPr>
            <a:r>
              <a:rPr b="1" lang="tr-TR" sz="2800">
                <a:solidFill>
                  <a:schemeClr val="lt1"/>
                </a:solidFill>
                <a:latin typeface="Calibri"/>
                <a:ea typeface="Calibri"/>
                <a:cs typeface="Calibri"/>
                <a:sym typeface="Calibri"/>
              </a:rPr>
              <a:t>Güneş’in yapısı nasıldır?</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bandicam 2020-12-21 16-36-30-876" id="558" name="Google Shape;558;p76"/>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bandicam 2020-12-21 16-36-36-942" id="563" name="Google Shape;563;p77"/>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bandicam 2020-12-21 16-36-43-036" id="568" name="Google Shape;568;p78"/>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bandicam 2020-12-21 16-36-49-113" id="573" name="Google Shape;573;p79"/>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bandicam 2020-12-22 03-00-01-409" id="578" name="Google Shape;578;p80"/>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bandicam 2020-12-22 03-00-05-561" id="583" name="Google Shape;583;p81"/>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bandicam 2020-12-22 03-00-17-876" id="588" name="Google Shape;588;p82"/>
          <p:cNvPicPr preferRelativeResize="0"/>
          <p:nvPr/>
        </p:nvPicPr>
        <p:blipFill rotWithShape="1">
          <a:blip r:embed="rId3">
            <a:alphaModFix/>
          </a:blip>
          <a:srcRect b="0" l="0" r="0" t="0"/>
          <a:stretch/>
        </p:blipFill>
        <p:spPr>
          <a:xfrm>
            <a:off x="146050" y="0"/>
            <a:ext cx="12045950" cy="66182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bandicam 2020-12-22 03-00-22-008" id="593" name="Google Shape;593;p83"/>
          <p:cNvPicPr preferRelativeResize="0"/>
          <p:nvPr/>
        </p:nvPicPr>
        <p:blipFill rotWithShape="1">
          <a:blip r:embed="rId3">
            <a:alphaModFix/>
          </a:blip>
          <a:srcRect b="0" l="0" r="0" t="0"/>
          <a:stretch/>
        </p:blipFill>
        <p:spPr>
          <a:xfrm>
            <a:off x="73025" y="0"/>
            <a:ext cx="12045950" cy="66461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bandicam 2020-12-22 03-00-34-272" id="598" name="Google Shape;598;p84"/>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bandicam 2020-12-22 03-00-38-396" id="603" name="Google Shape;603;p85"/>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sp>
        <p:nvSpPr>
          <p:cNvPr id="277" name="Google Shape;277;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Quattrocento Sans"/>
              <a:buNone/>
            </a:pPr>
            <a:r>
              <a:rPr lang="tr-TR" sz="2400">
                <a:solidFill>
                  <a:schemeClr val="lt1"/>
                </a:solidFill>
              </a:rPr>
              <a:t>Güneş’in şekli nasıldır? Hangi geometrik şekil Güneş’in şekline benzemektedir? </a:t>
            </a:r>
            <a:endParaRPr/>
          </a:p>
        </p:txBody>
      </p:sp>
      <p:pic>
        <p:nvPicPr>
          <p:cNvPr id="278" name="Google Shape;278;p41"/>
          <p:cNvPicPr preferRelativeResize="0"/>
          <p:nvPr>
            <p:ph idx="1" type="body"/>
          </p:nvPr>
        </p:nvPicPr>
        <p:blipFill rotWithShape="1">
          <a:blip r:embed="rId3">
            <a:alphaModFix/>
          </a:blip>
          <a:srcRect b="0" l="0" r="0" t="0"/>
          <a:stretch/>
        </p:blipFill>
        <p:spPr>
          <a:xfrm>
            <a:off x="704850" y="1766177"/>
            <a:ext cx="10515600" cy="443459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bandicam 2020-12-22 03-04-24-787" id="608" name="Google Shape;608;p86"/>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bandicam 2020-12-22 03-04-28-901" id="613" name="Google Shape;613;p87"/>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bandicam 2020-12-22 03-00-50-730" id="618" name="Google Shape;618;p88"/>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descr="bandicam 2020-12-22 03-00-54-855" id="623" name="Google Shape;623;p89"/>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bandicam 2020-12-21 16-36-06-442" id="628" name="Google Shape;628;p90"/>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descr="bandicam 2020-12-21 16-36-12-584" id="633" name="Google Shape;633;p91"/>
          <p:cNvPicPr preferRelativeResize="0"/>
          <p:nvPr/>
        </p:nvPicPr>
        <p:blipFill rotWithShape="1">
          <a:blip r:embed="rId3">
            <a:alphaModFix/>
          </a:blip>
          <a:srcRect b="0" l="0" r="0" t="0"/>
          <a:stretch/>
        </p:blipFill>
        <p:spPr>
          <a:xfrm>
            <a:off x="69850" y="0"/>
            <a:ext cx="120523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2"/>
          <p:cNvPicPr preferRelativeResize="0"/>
          <p:nvPr/>
        </p:nvPicPr>
        <p:blipFill rotWithShape="1">
          <a:blip r:embed="rId3">
            <a:alphaModFix/>
          </a:blip>
          <a:srcRect b="0" l="0" r="0" t="0"/>
          <a:stretch/>
        </p:blipFill>
        <p:spPr>
          <a:xfrm>
            <a:off x="7305368" y="129151"/>
            <a:ext cx="4429154" cy="3411851"/>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87" name="Google Shape;287;p42"/>
          <p:cNvSpPr txBox="1"/>
          <p:nvPr>
            <p:ph type="title"/>
          </p:nvPr>
        </p:nvSpPr>
        <p:spPr>
          <a:xfrm>
            <a:off x="857864" y="12915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3600"/>
              <a:buFont typeface="Quattrocento Sans"/>
              <a:buNone/>
            </a:pPr>
            <a:r>
              <a:rPr lang="tr-TR">
                <a:solidFill>
                  <a:srgbClr val="00B0F0"/>
                </a:solidFill>
              </a:rPr>
              <a:t>Yıldız nedir?</a:t>
            </a:r>
            <a:endParaRPr/>
          </a:p>
        </p:txBody>
      </p:sp>
      <p:sp>
        <p:nvSpPr>
          <p:cNvPr id="288" name="Google Shape;288;p42"/>
          <p:cNvSpPr txBox="1"/>
          <p:nvPr>
            <p:ph idx="1" type="body"/>
          </p:nvPr>
        </p:nvSpPr>
        <p:spPr>
          <a:xfrm>
            <a:off x="690716" y="1196360"/>
            <a:ext cx="6614652"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tr-TR"/>
              <a:t>Kendiliğinden çevresine ışık ve ısı yayan gök cisimlerine </a:t>
            </a:r>
            <a:r>
              <a:rPr b="1" lang="tr-TR">
                <a:solidFill>
                  <a:srgbClr val="00B0F0"/>
                </a:solidFill>
              </a:rPr>
              <a:t>yıldız</a:t>
            </a:r>
            <a:r>
              <a:rPr lang="tr-TR"/>
              <a:t> adı verilir. </a:t>
            </a:r>
            <a:endParaRPr/>
          </a:p>
          <a:p>
            <a:pPr indent="-228600" lvl="0" marL="228600" rtl="0" algn="l">
              <a:lnSpc>
                <a:spcPct val="90000"/>
              </a:lnSpc>
              <a:spcBef>
                <a:spcPts val="1000"/>
              </a:spcBef>
              <a:spcAft>
                <a:spcPts val="0"/>
              </a:spcAft>
              <a:buClr>
                <a:schemeClr val="dk1"/>
              </a:buClr>
              <a:buSzPts val="2400"/>
              <a:buChar char="•"/>
            </a:pPr>
            <a:r>
              <a:rPr lang="tr-TR"/>
              <a:t>Yıldızlar küresel şekildedir. </a:t>
            </a:r>
            <a:endParaRPr/>
          </a:p>
          <a:p>
            <a:pPr indent="-228600" lvl="0" marL="228600" rtl="0" algn="l">
              <a:lnSpc>
                <a:spcPct val="90000"/>
              </a:lnSpc>
              <a:spcBef>
                <a:spcPts val="1000"/>
              </a:spcBef>
              <a:spcAft>
                <a:spcPts val="0"/>
              </a:spcAft>
              <a:buClr>
                <a:schemeClr val="dk1"/>
              </a:buClr>
              <a:buSzPts val="2400"/>
              <a:buChar char="•"/>
            </a:pPr>
            <a:r>
              <a:rPr lang="tr-TR"/>
              <a:t>Uzayda milyarlarca yıldız vardır. </a:t>
            </a:r>
            <a:endParaRPr/>
          </a:p>
          <a:p>
            <a:pPr indent="-228600" lvl="0" marL="228600" rtl="0" algn="l">
              <a:lnSpc>
                <a:spcPct val="90000"/>
              </a:lnSpc>
              <a:spcBef>
                <a:spcPts val="1000"/>
              </a:spcBef>
              <a:spcAft>
                <a:spcPts val="0"/>
              </a:spcAft>
              <a:buClr>
                <a:schemeClr val="dk1"/>
              </a:buClr>
              <a:buSzPts val="2400"/>
              <a:buChar char="•"/>
            </a:pPr>
            <a:r>
              <a:rPr lang="tr-TR"/>
              <a:t>Güneş  bir yıldızdır.</a:t>
            </a:r>
            <a:endParaRPr/>
          </a:p>
        </p:txBody>
      </p:sp>
      <p:pic>
        <p:nvPicPr>
          <p:cNvPr id="289" name="Google Shape;289;p42"/>
          <p:cNvPicPr preferRelativeResize="0"/>
          <p:nvPr/>
        </p:nvPicPr>
        <p:blipFill rotWithShape="1">
          <a:blip r:embed="rId4">
            <a:alphaModFix/>
          </a:blip>
          <a:srcRect b="0" l="0" r="0" t="0"/>
          <a:stretch/>
        </p:blipFill>
        <p:spPr>
          <a:xfrm>
            <a:off x="7706033" y="3626394"/>
            <a:ext cx="3667431" cy="3010380"/>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3"/>
          <p:cNvPicPr preferRelativeResize="0"/>
          <p:nvPr>
            <p:ph idx="1" type="body"/>
          </p:nvPr>
        </p:nvPicPr>
        <p:blipFill rotWithShape="1">
          <a:blip r:embed="rId3">
            <a:alphaModFix/>
          </a:blip>
          <a:srcRect b="0" l="0" r="0" t="0"/>
          <a:stretch/>
        </p:blipFill>
        <p:spPr>
          <a:xfrm>
            <a:off x="0" y="0"/>
            <a:ext cx="12192000" cy="7033846"/>
          </a:xfrm>
          <a:prstGeom prst="rect">
            <a:avLst/>
          </a:prstGeom>
          <a:noFill/>
          <a:ln>
            <a:noFill/>
          </a:ln>
        </p:spPr>
      </p:pic>
      <p:sp>
        <p:nvSpPr>
          <p:cNvPr id="298" name="Google Shape;298;p43"/>
          <p:cNvSpPr txBox="1"/>
          <p:nvPr/>
        </p:nvSpPr>
        <p:spPr>
          <a:xfrm>
            <a:off x="1394368" y="5521384"/>
            <a:ext cx="75974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400">
                <a:solidFill>
                  <a:srgbClr val="FFFF00"/>
                </a:solidFill>
                <a:latin typeface="Quattrocento Sans"/>
                <a:ea typeface="Quattrocento Sans"/>
                <a:cs typeface="Quattrocento Sans"/>
                <a:sym typeface="Quattrocento Sans"/>
              </a:rPr>
              <a:t>Güneş</a:t>
            </a:r>
            <a:endParaRPr sz="1000">
              <a:solidFill>
                <a:srgbClr val="FFFF00"/>
              </a:solidFill>
              <a:latin typeface="Quattrocento Sans"/>
              <a:ea typeface="Quattrocento Sans"/>
              <a:cs typeface="Quattrocento Sans"/>
              <a:sym typeface="Quattrocento Sans"/>
            </a:endParaRPr>
          </a:p>
        </p:txBody>
      </p:sp>
      <p:cxnSp>
        <p:nvCxnSpPr>
          <p:cNvPr id="299" name="Google Shape;299;p43"/>
          <p:cNvCxnSpPr>
            <a:stCxn id="298" idx="2"/>
          </p:cNvCxnSpPr>
          <p:nvPr/>
        </p:nvCxnSpPr>
        <p:spPr>
          <a:xfrm>
            <a:off x="1774241" y="5829161"/>
            <a:ext cx="591000" cy="96600"/>
          </a:xfrm>
          <a:prstGeom prst="straightConnector1">
            <a:avLst/>
          </a:prstGeom>
          <a:noFill/>
          <a:ln cap="flat" cmpd="sng" w="9525">
            <a:solidFill>
              <a:schemeClr val="accent1"/>
            </a:solidFill>
            <a:prstDash val="solid"/>
            <a:miter lim="800000"/>
            <a:headEnd len="sm" w="sm" type="none"/>
            <a:tailEnd len="med" w="med" type="triangle"/>
          </a:ln>
        </p:spPr>
      </p:cxnSp>
      <p:sp>
        <p:nvSpPr>
          <p:cNvPr id="300" name="Google Shape;300;p43"/>
          <p:cNvSpPr txBox="1"/>
          <p:nvPr/>
        </p:nvSpPr>
        <p:spPr>
          <a:xfrm>
            <a:off x="215660" y="172528"/>
            <a:ext cx="5702061"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800">
                <a:solidFill>
                  <a:srgbClr val="FFFF00"/>
                </a:solidFill>
                <a:latin typeface="Quattrocento Sans"/>
                <a:ea typeface="Quattrocento Sans"/>
                <a:cs typeface="Quattrocento Sans"/>
                <a:sym typeface="Quattrocento Sans"/>
              </a:rPr>
              <a:t>Yıldızların Büyüklükleri</a:t>
            </a:r>
            <a:endParaRPr sz="2800">
              <a:solidFill>
                <a:srgbClr val="FFFF00"/>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4"/>
          <p:cNvSpPr txBox="1"/>
          <p:nvPr>
            <p:ph type="title"/>
          </p:nvPr>
        </p:nvSpPr>
        <p:spPr>
          <a:xfrm>
            <a:off x="480921" y="7"/>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3600"/>
              <a:buFont typeface="Quattrocento Sans"/>
              <a:buNone/>
            </a:pPr>
            <a:r>
              <a:rPr lang="tr-TR">
                <a:solidFill>
                  <a:srgbClr val="4A86E8"/>
                </a:solidFill>
              </a:rPr>
              <a:t>Güneşin Özellikleri:</a:t>
            </a:r>
            <a:endParaRPr>
              <a:solidFill>
                <a:srgbClr val="4A86E8"/>
              </a:solidFill>
            </a:endParaRPr>
          </a:p>
        </p:txBody>
      </p:sp>
      <p:sp>
        <p:nvSpPr>
          <p:cNvPr id="309" name="Google Shape;309;p44"/>
          <p:cNvSpPr txBox="1"/>
          <p:nvPr>
            <p:ph idx="1" type="body"/>
          </p:nvPr>
        </p:nvSpPr>
        <p:spPr>
          <a:xfrm>
            <a:off x="310625" y="1072575"/>
            <a:ext cx="11366400" cy="4351500"/>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chemeClr val="dk1"/>
              </a:buClr>
              <a:buSzPts val="2400"/>
              <a:buChar char="•"/>
            </a:pPr>
            <a:r>
              <a:rPr lang="tr-TR"/>
              <a:t>Güneş </a:t>
            </a:r>
            <a:r>
              <a:rPr lang="tr-TR">
                <a:solidFill>
                  <a:srgbClr val="4A86E8"/>
                </a:solidFill>
              </a:rPr>
              <a:t>orta büyüklükte </a:t>
            </a:r>
            <a:r>
              <a:rPr lang="tr-TR"/>
              <a:t>ve </a:t>
            </a:r>
            <a:r>
              <a:rPr lang="tr-TR">
                <a:solidFill>
                  <a:srgbClr val="4A86E8"/>
                </a:solidFill>
              </a:rPr>
              <a:t>orta sıcaklıkta</a:t>
            </a:r>
            <a:r>
              <a:rPr lang="tr-TR"/>
              <a:t> bir yıldızdır.</a:t>
            </a:r>
            <a:endParaRPr/>
          </a:p>
          <a:p>
            <a:pPr indent="-228600" lvl="0" marL="228600" rtl="0" algn="just">
              <a:lnSpc>
                <a:spcPct val="90000"/>
              </a:lnSpc>
              <a:spcBef>
                <a:spcPts val="1000"/>
              </a:spcBef>
              <a:spcAft>
                <a:spcPts val="0"/>
              </a:spcAft>
              <a:buClr>
                <a:schemeClr val="dk1"/>
              </a:buClr>
              <a:buSzPts val="2400"/>
              <a:buChar char="•"/>
            </a:pPr>
            <a:r>
              <a:rPr lang="tr-TR"/>
              <a:t>Yeryüzündeki yaşamın kaynağı Güneş’tir. Güneş, Dünya üzerindeki hayatın var olmasını sağlar.</a:t>
            </a:r>
            <a:endParaRPr/>
          </a:p>
          <a:p>
            <a:pPr indent="-228600" lvl="0" marL="228600" rtl="0" algn="just">
              <a:lnSpc>
                <a:spcPct val="90000"/>
              </a:lnSpc>
              <a:spcBef>
                <a:spcPts val="1000"/>
              </a:spcBef>
              <a:spcAft>
                <a:spcPts val="0"/>
              </a:spcAft>
              <a:buClr>
                <a:srgbClr val="00B0F0"/>
              </a:buClr>
              <a:buSzPts val="2400"/>
              <a:buChar char="•"/>
            </a:pPr>
            <a:r>
              <a:rPr lang="tr-TR">
                <a:solidFill>
                  <a:srgbClr val="4A86E8"/>
                </a:solidFill>
              </a:rPr>
              <a:t>Dünya’ya en yakın</a:t>
            </a:r>
            <a:r>
              <a:rPr lang="tr-TR">
                <a:solidFill>
                  <a:srgbClr val="00B0F0"/>
                </a:solidFill>
              </a:rPr>
              <a:t> </a:t>
            </a:r>
            <a:r>
              <a:rPr lang="tr-TR"/>
              <a:t>yıldızdır. Bu sebeple diğer yıldızlardan daha büyük ve daha parlak görünür.</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C:\Users\hp\Desktop\Ekran Alıntısı.PNG" id="310" name="Google Shape;310;p44"/>
          <p:cNvPicPr preferRelativeResize="0"/>
          <p:nvPr/>
        </p:nvPicPr>
        <p:blipFill rotWithShape="1">
          <a:blip r:embed="rId3">
            <a:alphaModFix/>
          </a:blip>
          <a:srcRect b="0" l="0" r="0" t="0"/>
          <a:stretch/>
        </p:blipFill>
        <p:spPr>
          <a:xfrm>
            <a:off x="3982065" y="2966378"/>
            <a:ext cx="4925960" cy="37392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idx="1" type="body"/>
          </p:nvPr>
        </p:nvSpPr>
        <p:spPr>
          <a:xfrm>
            <a:off x="583050" y="518850"/>
            <a:ext cx="11465700" cy="4766700"/>
          </a:xfrm>
          <a:prstGeom prst="rect">
            <a:avLst/>
          </a:prstGeom>
          <a:noFill/>
          <a:ln>
            <a:noFill/>
          </a:ln>
        </p:spPr>
        <p:txBody>
          <a:bodyPr anchorCtr="0" anchor="t" bIns="45700" lIns="91425" spcFirstLastPara="1" rIns="91425" wrap="square" tIns="45700">
            <a:noAutofit/>
          </a:bodyPr>
          <a:lstStyle/>
          <a:p>
            <a:pPr indent="-228600" lvl="0" marL="228600" rtl="0" algn="l">
              <a:spcBef>
                <a:spcPts val="1000"/>
              </a:spcBef>
              <a:spcAft>
                <a:spcPts val="0"/>
              </a:spcAft>
              <a:buSzPts val="2400"/>
              <a:buChar char="•"/>
            </a:pPr>
            <a:r>
              <a:rPr lang="tr-TR">
                <a:latin typeface="Arial"/>
                <a:ea typeface="Arial"/>
                <a:cs typeface="Arial"/>
                <a:sym typeface="Arial"/>
              </a:rPr>
              <a:t>Güneş, Dünya gibi katmanlardan oluşmaktadır. Dört tane katmanı vardır: </a:t>
            </a:r>
            <a:endParaRPr>
              <a:latin typeface="Arial"/>
              <a:ea typeface="Arial"/>
              <a:cs typeface="Arial"/>
              <a:sym typeface="Arial"/>
            </a:endParaRPr>
          </a:p>
          <a:p>
            <a:pPr indent="0" lvl="0" marL="228600" rtl="0" algn="l">
              <a:spcBef>
                <a:spcPts val="1000"/>
              </a:spcBef>
              <a:spcAft>
                <a:spcPts val="0"/>
              </a:spcAft>
              <a:buNone/>
            </a:pPr>
            <a:r>
              <a:rPr lang="tr-TR">
                <a:solidFill>
                  <a:srgbClr val="00B0F0"/>
                </a:solidFill>
                <a:latin typeface="Arial"/>
                <a:ea typeface="Arial"/>
                <a:cs typeface="Arial"/>
                <a:sym typeface="Arial"/>
              </a:rPr>
              <a:t>Taç küre, renk küre, ışık küre, çekirdek</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319" name="Google Shape;319;p45"/>
          <p:cNvPicPr preferRelativeResize="0"/>
          <p:nvPr/>
        </p:nvPicPr>
        <p:blipFill>
          <a:blip r:embed="rId3">
            <a:alphaModFix/>
          </a:blip>
          <a:stretch>
            <a:fillRect/>
          </a:stretch>
        </p:blipFill>
        <p:spPr>
          <a:xfrm>
            <a:off x="2362950" y="1623163"/>
            <a:ext cx="7200900" cy="3914775"/>
          </a:xfrm>
          <a:prstGeom prst="rect">
            <a:avLst/>
          </a:prstGeom>
          <a:noFill/>
          <a:ln>
            <a:noFill/>
          </a:ln>
        </p:spPr>
      </p:pic>
      <p:sp>
        <p:nvSpPr>
          <p:cNvPr id="320" name="Google Shape;320;p45"/>
          <p:cNvSpPr txBox="1"/>
          <p:nvPr/>
        </p:nvSpPr>
        <p:spPr>
          <a:xfrm>
            <a:off x="687300" y="5140125"/>
            <a:ext cx="10817400" cy="1250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tr-TR" sz="2400">
                <a:solidFill>
                  <a:schemeClr val="dk1"/>
                </a:solidFill>
              </a:rPr>
              <a:t>•Katmanlar arasında sıcaklıklar birbirinden farklıdır. Dış katmandan iç katmana doğru gidildikçe sıcaklık artar. Güneş’in yüzey sıcaklığı yaklaşık </a:t>
            </a:r>
            <a:r>
              <a:rPr lang="tr-TR" sz="2400">
                <a:solidFill>
                  <a:srgbClr val="00B0F0"/>
                </a:solidFill>
              </a:rPr>
              <a:t>5500°C, </a:t>
            </a:r>
            <a:r>
              <a:rPr lang="tr-TR" sz="2400">
                <a:solidFill>
                  <a:schemeClr val="dk1"/>
                </a:solidFill>
              </a:rPr>
              <a:t>çekirdek sıcaklığı ise </a:t>
            </a:r>
            <a:r>
              <a:rPr lang="tr-TR" sz="2400">
                <a:solidFill>
                  <a:srgbClr val="00B0F0"/>
                </a:solidFill>
              </a:rPr>
              <a:t>6 milyon °C</a:t>
            </a:r>
            <a:r>
              <a:rPr lang="tr-TR" sz="2400">
                <a:solidFill>
                  <a:schemeClr val="dk1"/>
                </a:solidFill>
              </a:rPr>
              <a:t>’dir.</a:t>
            </a:r>
            <a:endParaRPr sz="2400">
              <a:solidFill>
                <a:schemeClr val="dk1"/>
              </a:solidFill>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