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301" r:id="rId3"/>
    <p:sldId id="302" r:id="rId4"/>
    <p:sldId id="304" r:id="rId5"/>
    <p:sldId id="307" r:id="rId6"/>
    <p:sldId id="305" r:id="rId7"/>
    <p:sldId id="306" r:id="rId8"/>
    <p:sldId id="30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95" r:id="rId17"/>
    <p:sldId id="296" r:id="rId18"/>
    <p:sldId id="347" r:id="rId19"/>
    <p:sldId id="348" r:id="rId20"/>
    <p:sldId id="297" r:id="rId21"/>
    <p:sldId id="298" r:id="rId22"/>
    <p:sldId id="299" r:id="rId23"/>
    <p:sldId id="343" r:id="rId24"/>
    <p:sldId id="344" r:id="rId25"/>
    <p:sldId id="308" r:id="rId26"/>
    <p:sldId id="346" r:id="rId27"/>
    <p:sldId id="345" r:id="rId28"/>
    <p:sldId id="311" r:id="rId29"/>
    <p:sldId id="312" r:id="rId30"/>
    <p:sldId id="313" r:id="rId31"/>
    <p:sldId id="314" r:id="rId32"/>
    <p:sldId id="316" r:id="rId33"/>
    <p:sldId id="317" r:id="rId34"/>
    <p:sldId id="318" r:id="rId35"/>
    <p:sldId id="319" r:id="rId36"/>
    <p:sldId id="320" r:id="rId37"/>
    <p:sldId id="321" r:id="rId38"/>
    <p:sldId id="324" r:id="rId39"/>
    <p:sldId id="325" r:id="rId40"/>
    <p:sldId id="326" r:id="rId41"/>
    <p:sldId id="327" r:id="rId42"/>
    <p:sldId id="349" r:id="rId43"/>
    <p:sldId id="350" r:id="rId44"/>
    <p:sldId id="351" r:id="rId45"/>
    <p:sldId id="352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CDE5-C107-4965-AAC7-98BDFF015E93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1728-18DE-4A79-81E6-C1C07201C2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14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1728-18DE-4A79-81E6-C1C07201C22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28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1728-18DE-4A79-81E6-C1C07201C22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06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1728-18DE-4A79-81E6-C1C07201C22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00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8D2F-3773-4A0E-AB71-6D0B42E950F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2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3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72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31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1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8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5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7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6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78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3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6ED8-0926-461A-BF43-46E8B6D4375F}" type="datetimeFigureOut">
              <a:rPr lang="tr-TR" smtClean="0"/>
              <a:t>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0C76-FAB6-4E88-B619-CDF1675A18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8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hyperlink" Target="../AN&#304;MASYONLAR/328.sw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SAF MADDELER</a:t>
            </a:r>
            <a:endParaRPr lang="tr-T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23" y="69431"/>
            <a:ext cx="3451261" cy="240650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39" y="3509963"/>
            <a:ext cx="2947827" cy="28670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898" y="3509963"/>
            <a:ext cx="3102311" cy="30437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97" y="154111"/>
            <a:ext cx="3473647" cy="24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3-8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4-9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8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6-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2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7-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8-5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5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50-7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9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hp\Desktop\Ekran Alıntısı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3" y="521109"/>
            <a:ext cx="6263147" cy="5496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2408902" y="6017341"/>
            <a:ext cx="620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19 	Potasyum			            K</a:t>
            </a:r>
          </a:p>
          <a:p>
            <a:r>
              <a:rPr lang="tr-TR" dirty="0" smtClean="0"/>
              <a:t>	20 	Kalsiyum			           </a:t>
            </a:r>
            <a:r>
              <a:rPr lang="tr-TR" dirty="0" err="1" smtClean="0"/>
              <a:t>Ca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97" y="626724"/>
            <a:ext cx="2504361" cy="8488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887146" y="1587357"/>
            <a:ext cx="281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Elementin atom numarası proton sayısıdır.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5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782529" y="500517"/>
            <a:ext cx="5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Yaygın Kullanılan Elementlerin Sembolleri</a:t>
            </a:r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24613"/>
              </p:ext>
            </p:extLst>
          </p:nvPr>
        </p:nvGraphicFramePr>
        <p:xfrm>
          <a:off x="2863607" y="1235852"/>
          <a:ext cx="5808445" cy="4382748"/>
        </p:xfrm>
        <a:graphic>
          <a:graphicData uri="http://schemas.openxmlformats.org/drawingml/2006/table">
            <a:tbl>
              <a:tblPr firstRow="1" firstCol="1" bandRow="1"/>
              <a:tblGrid>
                <a:gridCol w="2171429">
                  <a:extLst>
                    <a:ext uri="{9D8B030D-6E8A-4147-A177-3AD203B41FA5}">
                      <a16:colId xmlns:a16="http://schemas.microsoft.com/office/drawing/2014/main" xmlns="" val="3006526977"/>
                    </a:ext>
                  </a:extLst>
                </a:gridCol>
                <a:gridCol w="3637016">
                  <a:extLst>
                    <a:ext uri="{9D8B030D-6E8A-4147-A177-3AD203B41FA5}">
                      <a16:colId xmlns:a16="http://schemas.microsoft.com/office/drawing/2014/main" xmlns="" val="1261038263"/>
                    </a:ext>
                  </a:extLst>
                </a:gridCol>
              </a:tblGrid>
              <a:tr h="59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Elementin Adı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Elementin Sembolü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847853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Altın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216729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Gümüş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2610318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Bakır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23087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Çinko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Zn</a:t>
                      </a:r>
                      <a:endParaRPr lang="tr-TR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825501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Kurşun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434311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Civa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5762276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Demir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11029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İyot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004642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26253"/>
              </p:ext>
            </p:extLst>
          </p:nvPr>
        </p:nvGraphicFramePr>
        <p:xfrm>
          <a:off x="2863607" y="5618600"/>
          <a:ext cx="5808445" cy="473725"/>
        </p:xfrm>
        <a:graphic>
          <a:graphicData uri="http://schemas.openxmlformats.org/drawingml/2006/table">
            <a:tbl>
              <a:tblPr firstRow="1" firstCol="1" bandRow="1"/>
              <a:tblGrid>
                <a:gridCol w="2171429">
                  <a:extLst>
                    <a:ext uri="{9D8B030D-6E8A-4147-A177-3AD203B41FA5}">
                      <a16:colId xmlns:a16="http://schemas.microsoft.com/office/drawing/2014/main" xmlns="" val="912406942"/>
                    </a:ext>
                  </a:extLst>
                </a:gridCol>
                <a:gridCol w="3637016">
                  <a:extLst>
                    <a:ext uri="{9D8B030D-6E8A-4147-A177-3AD203B41FA5}">
                      <a16:colId xmlns:a16="http://schemas.microsoft.com/office/drawing/2014/main" xmlns="" val="3327491512"/>
                    </a:ext>
                  </a:extLst>
                </a:gridCol>
              </a:tblGrid>
              <a:tr h="47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Platin</a:t>
                      </a:r>
                      <a:endParaRPr lang="tr-TR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Pt</a:t>
                      </a:r>
                      <a:endParaRPr lang="tr-TR" sz="2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09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00-2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04-3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605" y="445521"/>
            <a:ext cx="9134544" cy="56633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137207" y="4105077"/>
            <a:ext cx="4178047" cy="1859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9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0199" y="1006266"/>
            <a:ext cx="10515600" cy="1325563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Elementlerin sembolleri her dilde aynıdır,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değişmez. Element sembollerinin dünyanın her yerinde aynı olması ortak bir bilim dili oluşturarak bilimsel iletişimi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kolaylaştırmıştır.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8" y="3013900"/>
            <a:ext cx="9908458" cy="344175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8" y="113017"/>
            <a:ext cx="2817024" cy="9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937" y="2354602"/>
            <a:ext cx="10515600" cy="1325563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Elementin atom numarası proton sayısıdır. </a:t>
            </a:r>
            <a:r>
              <a:rPr lang="tr-TR" sz="2400" dirty="0" smtClean="0"/>
              <a:t>Proton sayısı elementin kimliğidir. Proton sayısına bakarak bir atomun hangi elemente ait olduğunu bulabiliriz.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7" y="1458932"/>
            <a:ext cx="2817024" cy="9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6007" y="793350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Aşağıdaki atom modellerinin hangi elemente ait olduğunu bulalım.</a:t>
            </a:r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4" y="109247"/>
            <a:ext cx="2655123" cy="989935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18913"/>
            <a:ext cx="10515600" cy="2797622"/>
          </a:xfrm>
        </p:spPr>
      </p:pic>
      <p:sp>
        <p:nvSpPr>
          <p:cNvPr id="5" name="Metin kutusu 4"/>
          <p:cNvSpPr txBox="1"/>
          <p:nvPr/>
        </p:nvSpPr>
        <p:spPr>
          <a:xfrm>
            <a:off x="1012723" y="4306530"/>
            <a:ext cx="986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Helyum                         </a:t>
            </a:r>
            <a:r>
              <a:rPr lang="tr-TR" sz="2000" dirty="0">
                <a:solidFill>
                  <a:srgbClr val="FF0000"/>
                </a:solidFill>
              </a:rPr>
              <a:t>N</a:t>
            </a:r>
            <a:r>
              <a:rPr lang="tr-TR" sz="2000" dirty="0" smtClean="0">
                <a:solidFill>
                  <a:srgbClr val="FF0000"/>
                </a:solidFill>
              </a:rPr>
              <a:t>eon                              </a:t>
            </a:r>
            <a:r>
              <a:rPr lang="tr-TR" sz="2000" dirty="0">
                <a:solidFill>
                  <a:srgbClr val="FF0000"/>
                </a:solidFill>
              </a:rPr>
              <a:t>O</a:t>
            </a:r>
            <a:r>
              <a:rPr lang="tr-TR" sz="2000" dirty="0" smtClean="0">
                <a:solidFill>
                  <a:srgbClr val="FF0000"/>
                </a:solidFill>
              </a:rPr>
              <a:t>ksijen                     </a:t>
            </a:r>
            <a:r>
              <a:rPr lang="tr-TR" sz="2000" dirty="0">
                <a:solidFill>
                  <a:srgbClr val="FF0000"/>
                </a:solidFill>
              </a:rPr>
              <a:t>L</a:t>
            </a:r>
            <a:r>
              <a:rPr lang="tr-TR" sz="2000" dirty="0" smtClean="0">
                <a:solidFill>
                  <a:srgbClr val="FF0000"/>
                </a:solidFill>
              </a:rPr>
              <a:t>ityum                       </a:t>
            </a:r>
            <a:r>
              <a:rPr lang="tr-TR" sz="2000" dirty="0">
                <a:solidFill>
                  <a:srgbClr val="FF0000"/>
                </a:solidFill>
              </a:rPr>
              <a:t>A</a:t>
            </a:r>
            <a:r>
              <a:rPr lang="tr-TR" sz="2000" dirty="0" smtClean="0">
                <a:solidFill>
                  <a:srgbClr val="FF0000"/>
                </a:solidFill>
              </a:rPr>
              <a:t>rgon                               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8-35-4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38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0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8-36-7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38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3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4489"/>
              </p:ext>
            </p:extLst>
          </p:nvPr>
        </p:nvGraphicFramePr>
        <p:xfrm>
          <a:off x="294969" y="275302"/>
          <a:ext cx="11366090" cy="5968794"/>
        </p:xfrm>
        <a:graphic>
          <a:graphicData uri="http://schemas.openxmlformats.org/drawingml/2006/table">
            <a:tbl>
              <a:tblPr firstRow="1" firstCol="1" bandRow="1"/>
              <a:tblGrid>
                <a:gridCol w="1991277">
                  <a:extLst>
                    <a:ext uri="{9D8B030D-6E8A-4147-A177-3AD203B41FA5}">
                      <a16:colId xmlns:a16="http://schemas.microsoft.com/office/drawing/2014/main" xmlns="" val="1780316352"/>
                    </a:ext>
                  </a:extLst>
                </a:gridCol>
                <a:gridCol w="9374813">
                  <a:extLst>
                    <a:ext uri="{9D8B030D-6E8A-4147-A177-3AD203B41FA5}">
                      <a16:colId xmlns:a16="http://schemas.microsoft.com/office/drawing/2014/main" xmlns="" val="3178131922"/>
                    </a:ext>
                  </a:extLst>
                </a:gridCol>
              </a:tblGrid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ELEMENTİN ADI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ELEMENTİN KULLANIM</a:t>
                      </a:r>
                      <a:r>
                        <a:rPr lang="tr-TR" sz="1800" baseline="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ALANLARI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216165"/>
                  </a:ext>
                </a:extLst>
              </a:tr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Altın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Süs eşyalarında kullanılır. Madeni para yapımında, kuyumculukta, dekorasyonda ve diş hekimliğinde kullanılır. 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1405507"/>
                  </a:ext>
                </a:extLst>
              </a:tr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Gümüş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Dişçilikte kullanılan alaşımların yapısında, lehim alaşımlarında, elektrik bağlantılarında, yüksek kapasiteli gümüş-çinko ve gümüş-kadmiyum pillerinde de</a:t>
                      </a:r>
                      <a:r>
                        <a:rPr lang="tr-TR" sz="18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kullanılır. Süs eşyalarında kullanılır.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274172"/>
                  </a:ext>
                </a:extLst>
              </a:tr>
              <a:tr h="614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Bakır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Bazı süs eşyalarında, elektrik kablolarının ve bazı mutfak eşyalarının yapımında kullanılır.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2759809"/>
                  </a:ext>
                </a:extLst>
              </a:tr>
              <a:tr h="894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Çinko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Otomotiv, elektrik ve donanım endüstrilerinde kullanılan döküm kalıplarının yapımında yer alır. Demir ve benzeri metallerin</a:t>
                      </a:r>
                      <a:r>
                        <a:rPr lang="tr-TR" sz="18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paslanmasının engellenmesinde kullanılır.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019579"/>
                  </a:ext>
                </a:extLst>
              </a:tr>
              <a:tr h="595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Kurşun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Ses yalıtımında kullanılır. X-ışını ekipmanlarında ve nükleer santrallerde radyasyon kalkanı olarak işlev görür. 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707173"/>
                  </a:ext>
                </a:extLst>
              </a:tr>
              <a:tr h="605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Cıva 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Hastalandığımızda ateş ölçmek için kullandığımız termometrenin içerisinde bulunur. Ayrıca diş dolgusu yapımında kullanılır.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6584658"/>
                  </a:ext>
                </a:extLst>
              </a:tr>
              <a:tr h="617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Demir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Pekmez ve ıspanak gibi besin maddelerinde bulunmaktadır. Ayrıca çivi, vida gibi inşaat malzemelerinde ve çelik sanayisinde kullanılmaktadır.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196216"/>
                  </a:ext>
                </a:extLst>
              </a:tr>
              <a:tr h="58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İyot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Deniz ürünlerinde, sofra tuzunda ve tentürdiyotta bulunur.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272407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04965"/>
              </p:ext>
            </p:extLst>
          </p:nvPr>
        </p:nvGraphicFramePr>
        <p:xfrm>
          <a:off x="294971" y="6244096"/>
          <a:ext cx="11366088" cy="586994"/>
        </p:xfrm>
        <a:graphic>
          <a:graphicData uri="http://schemas.openxmlformats.org/drawingml/2006/table">
            <a:tbl>
              <a:tblPr firstRow="1" firstCol="1" bandRow="1"/>
              <a:tblGrid>
                <a:gridCol w="1991277">
                  <a:extLst>
                    <a:ext uri="{9D8B030D-6E8A-4147-A177-3AD203B41FA5}">
                      <a16:colId xmlns:a16="http://schemas.microsoft.com/office/drawing/2014/main" xmlns="" val="2017806386"/>
                    </a:ext>
                  </a:extLst>
                </a:gridCol>
                <a:gridCol w="9374811">
                  <a:extLst>
                    <a:ext uri="{9D8B030D-6E8A-4147-A177-3AD203B41FA5}">
                      <a16:colId xmlns:a16="http://schemas.microsoft.com/office/drawing/2014/main" xmlns="" val="3803984310"/>
                    </a:ext>
                  </a:extLst>
                </a:gridCol>
              </a:tblGrid>
              <a:tr h="477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Platin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Laboratuvar kaplarının, bozulmaya dayanıklı gereçlerin, tellerin yapımında, kuyumculukta, diş hekimliğinde ve elektrik kontaklarında kullanılır. 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16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9-00-5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38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96" y="2897329"/>
            <a:ext cx="1716160" cy="1812997"/>
          </a:xfrm>
          <a:prstGeom prst="rect">
            <a:avLst/>
          </a:prstGeom>
        </p:spPr>
      </p:pic>
      <p:pic>
        <p:nvPicPr>
          <p:cNvPr id="4" name="Resim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00" y="6004388"/>
            <a:ext cx="544359" cy="5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371379" y="1328067"/>
            <a:ext cx="9144000" cy="23876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B0F0"/>
                </a:solidFill>
              </a:rPr>
              <a:t>DEĞERLENDİRME SORULARI</a:t>
            </a:r>
          </a:p>
        </p:txBody>
      </p:sp>
    </p:spTree>
    <p:extLst>
      <p:ext uri="{BB962C8B-B14F-4D97-AF65-F5344CB8AC3E}">
        <p14:creationId xmlns:p14="http://schemas.microsoft.com/office/powerpoint/2010/main" val="408592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3-59-50-6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3-59-52-5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</a:t>
            </a:r>
            <a:endParaRPr lang="tr-TR" sz="36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1947" y="1690688"/>
            <a:ext cx="10515600" cy="4351338"/>
          </a:xfrm>
        </p:spPr>
        <p:txBody>
          <a:bodyPr/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ynı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türdeki taneciklerden oluşan saf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maddedir. Bir elementin bütün atomları aynıdır.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09" y="2890169"/>
            <a:ext cx="5412198" cy="3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3-59-58-8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00-1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21-8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23-7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32-9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34-4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46-5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0-47-8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1-04-6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1-06-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192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4220" y="563007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Farklı elementlerin atomları birbirinden farklıdır.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849" y="1888570"/>
            <a:ext cx="5223969" cy="29660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37079" y="4009628"/>
            <a:ext cx="1396868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4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1-38-3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19 14-01-39-7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121920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29-4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30-9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46-9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"/>
            <a:ext cx="12192000" cy="67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3-01-48-4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"/>
            <a:ext cx="12192000" cy="67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906" y="1278680"/>
            <a:ext cx="9456636" cy="1877476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205248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ETKİNLİK: </a:t>
            </a:r>
            <a:r>
              <a:rPr lang="tr-TR" sz="32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 mi, değil mi?</a:t>
            </a:r>
            <a:endParaRPr lang="tr-TR" sz="32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6" y="3904328"/>
            <a:ext cx="10036739" cy="196552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504337" y="3193359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76350" y="3254961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 DEĞİL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441654" y="3245612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391266" y="5847244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945194" y="5844296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499122" y="5919059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867467" y="5815677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ELEMENT DEĞİL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362" y="714447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İki tür element vardır:</a:t>
            </a:r>
            <a:endParaRPr lang="tr-T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04782" y="2636509"/>
            <a:ext cx="377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(Atomik Yapılı Element)</a:t>
            </a:r>
            <a:endParaRPr lang="tr-TR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Resim 5" descr="bandicam 2019-06-14 12-57-40-904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2" r="436"/>
          <a:stretch/>
        </p:blipFill>
        <p:spPr>
          <a:xfrm>
            <a:off x="53083" y="3098173"/>
            <a:ext cx="12138917" cy="29070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6622688" y="2622285"/>
            <a:ext cx="377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(Molekül Yapılı Element)</a:t>
            </a:r>
            <a:endParaRPr lang="tr-TR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4434" y="237306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ETKİNLİK: </a:t>
            </a:r>
            <a:r>
              <a:rPr lang="tr-TR" sz="32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Atomik yapılı element mi? Moleküler yapılı element mi?</a:t>
            </a:r>
            <a:endParaRPr lang="tr-TR" sz="32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58" y="1562869"/>
            <a:ext cx="7585435" cy="488709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08903" y="3700993"/>
            <a:ext cx="17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ATOMİK YAPILI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30171" y="3637083"/>
            <a:ext cx="17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ATOMİK YAPILI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251439" y="3700993"/>
            <a:ext cx="225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MOLEKÜLER YAPILI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458722" y="6265296"/>
            <a:ext cx="225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MOLEKÜLER YAPILI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902038" y="6265296"/>
            <a:ext cx="225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MOLEKÜLER YAPILI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653" y="298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Elementlerin Diğer Özellikleri:</a:t>
            </a:r>
            <a:endParaRPr lang="tr-TR" sz="36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4982" y="121431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Fiziksel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ve kimyasal yollarla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daha basit maddelere ayrılamazlar.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Sembollerle gösterilirler (moleküllü elementler formüllerle gösterilir).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Belirli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bir </a:t>
            </a:r>
            <a:r>
              <a:rPr lang="tr-T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erime, donma ve kaynama noktaları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vardır.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6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9-06-14 12-57-42-5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9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373</Words>
  <Application>Microsoft Office PowerPoint</Application>
  <PresentationFormat>Geniş ekran</PresentationFormat>
  <Paragraphs>82</Paragraphs>
  <Slides>45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Segoe UI</vt:lpstr>
      <vt:lpstr>Wingdings</vt:lpstr>
      <vt:lpstr>Office Teması</vt:lpstr>
      <vt:lpstr>SAF MADDELER</vt:lpstr>
      <vt:lpstr>PowerPoint Sunusu</vt:lpstr>
      <vt:lpstr>ELEMENT</vt:lpstr>
      <vt:lpstr>Farklı elementlerin atomları birbirinden farklıdır.</vt:lpstr>
      <vt:lpstr>PowerPoint Sunusu</vt:lpstr>
      <vt:lpstr>İki tür element vardır:</vt:lpstr>
      <vt:lpstr>ETKİNLİK: Atomik yapılı element mi? Moleküler yapılı element mi?</vt:lpstr>
      <vt:lpstr>Elementlerin Diğer Özellikleri: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Elementlerin sembolleri her dilde aynıdır, değişmez. Element sembollerinin dünyanın her yerinde aynı olması ortak bir bilim dili oluşturarak bilimsel iletişimi kolaylaştırmıştır.</vt:lpstr>
      <vt:lpstr>Elementin atom numarası proton sayısıdır. Proton sayısı elementin kimliğidir. Proton sayısına bakarak bir atomun hangi elemente ait olduğunu bulabiliriz.</vt:lpstr>
      <vt:lpstr>Aşağıdaki atom modellerinin hangi elemente ait olduğunu bulalım.</vt:lpstr>
      <vt:lpstr>PowerPoint Sunusu</vt:lpstr>
      <vt:lpstr>PowerPoint Sunusu</vt:lpstr>
      <vt:lpstr>PowerPoint Sunusu</vt:lpstr>
      <vt:lpstr>PowerPoint Sunusu</vt:lpstr>
      <vt:lpstr>DEĞERLENDİRME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sylar</dc:creator>
  <cp:lastModifiedBy>Microsoft hesabı</cp:lastModifiedBy>
  <cp:revision>42</cp:revision>
  <dcterms:created xsi:type="dcterms:W3CDTF">2018-01-24T07:23:00Z</dcterms:created>
  <dcterms:modified xsi:type="dcterms:W3CDTF">2021-05-04T21:45:01Z</dcterms:modified>
</cp:coreProperties>
</file>